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73" r:id="rId3"/>
    <p:sldId id="297" r:id="rId4"/>
    <p:sldId id="256" r:id="rId5"/>
    <p:sldId id="291" r:id="rId6"/>
    <p:sldId id="319" r:id="rId7"/>
    <p:sldId id="299" r:id="rId8"/>
    <p:sldId id="320" r:id="rId9"/>
    <p:sldId id="321" r:id="rId10"/>
    <p:sldId id="322" r:id="rId11"/>
    <p:sldId id="266" r:id="rId12"/>
    <p:sldId id="323" r:id="rId13"/>
    <p:sldId id="324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B6A"/>
    <a:srgbClr val="5596FF"/>
    <a:srgbClr val="60EBC8"/>
    <a:srgbClr val="CFDEF9"/>
    <a:srgbClr val="7001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55"/>
    <p:restoredTop sz="96327"/>
  </p:normalViewPr>
  <p:slideViewPr>
    <p:cSldViewPr snapToGrid="0">
      <p:cViewPr varScale="1">
        <p:scale>
          <a:sx n="82" d="100"/>
          <a:sy n="82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1FFB76-EF8C-9E4C-E812-FD39D5A357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E261230-CAE5-2F4A-38A0-5EBD4AC06F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24BF95-7800-FB23-F58E-F1F956DB9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79118-3449-1F40-82DD-D40153131D3A}" type="datetimeFigureOut">
              <a:rPr lang="fr-FR" smtClean="0"/>
              <a:t>27/07/2023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8BCA215-40A2-B9E9-E898-D8B3A21ED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52ADDDB-AC8A-4BE3-487D-F90DB4D48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2A7D9-3EC1-264B-B3F3-099637BF61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5764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E4D2D2-5C06-30ED-6748-4B7D162AB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AF93381-F5B9-4C66-548E-F2E7E746DE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2F0612A-513D-57C6-DBA4-350300EB3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79118-3449-1F40-82DD-D40153131D3A}" type="datetimeFigureOut">
              <a:rPr lang="fr-FR" smtClean="0"/>
              <a:t>27/07/2023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42F8885-1E5B-A7AC-2148-58A8D8F1B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01AB29B-0421-A9D6-8FFE-E5E5EE0A6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2A7D9-3EC1-264B-B3F3-099637BF61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6571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B092455-E9BB-5572-CC7F-24C3A323CA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6026C8F-11CB-DE0B-124A-7CE1BE9B17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6338318-0729-F4F8-E47D-D28AC8C8A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79118-3449-1F40-82DD-D40153131D3A}" type="datetimeFigureOut">
              <a:rPr lang="fr-FR" smtClean="0"/>
              <a:t>27/07/2023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3FFF8E4-D99B-CE17-659E-39771370C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6A90897-D376-D057-C293-70DE808DD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2A7D9-3EC1-264B-B3F3-099637BF61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3255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3A0B24-570D-7045-191D-A09953AE1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D0DDF2B-0257-2C4E-1EB1-7707B0BD1F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7939688-94D2-CEA1-9C7C-EB86574FB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79118-3449-1F40-82DD-D40153131D3A}" type="datetimeFigureOut">
              <a:rPr lang="fr-FR" smtClean="0"/>
              <a:t>27/07/2023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EC08AE1-7C63-BCA4-576F-3E7CDE64B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B59D269-4024-72DD-A741-05D73CFD4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2A7D9-3EC1-264B-B3F3-099637BF61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646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38F754-38C0-A636-1AA2-F5F5F24D9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DB66FF9-7EA2-5707-B48E-242054C4B6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7F8A5B7-A819-96CE-CEA1-543A07642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79118-3449-1F40-82DD-D40153131D3A}" type="datetimeFigureOut">
              <a:rPr lang="fr-FR" smtClean="0"/>
              <a:t>27/07/2023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A0A2A78-A7D6-AA92-70A2-A6D2BDF1C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EFFA27-27BF-B6F9-FA69-3296A1AAA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2A7D9-3EC1-264B-B3F3-099637BF61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224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F7C5BF-E8AB-B5A9-3B3A-ECD1DC5BB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2C2FE49-3E83-FE22-ECE1-F9FB3DA68B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59800F9-AED1-7849-AED2-9713FFA6AD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E7A5966-BD20-3184-7EDB-032BFADCE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79118-3449-1F40-82DD-D40153131D3A}" type="datetimeFigureOut">
              <a:rPr lang="fr-FR" smtClean="0"/>
              <a:t>27/07/2023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658BAB9-D6E0-47AF-3F0D-68FDA3A18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27302F4-FC3B-3AD2-5FC3-3B26F84C4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2A7D9-3EC1-264B-B3F3-099637BF61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9138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190F48-F78E-EC52-E139-30324BD87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DD0676F-450A-BC75-46A1-939AC31F83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9DF46BF-B88D-18BB-03AA-9F8ECC2112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7DD3548-FC95-0F55-1004-85F012C06F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E8342F7-E58D-EA41-905F-3137DE47E1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0364610-E599-CD70-F5E5-BB2E10A31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79118-3449-1F40-82DD-D40153131D3A}" type="datetimeFigureOut">
              <a:rPr lang="fr-FR" smtClean="0"/>
              <a:t>27/07/2023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8B210E4-FB76-5D03-AAB0-6CD8135AB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40003B7-C34B-B30F-839C-0470085B4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2A7D9-3EC1-264B-B3F3-099637BF61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7956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BC44DF-DBA0-314D-3203-153305D1A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8B34185-00EA-9266-8F46-546164D63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79118-3449-1F40-82DD-D40153131D3A}" type="datetimeFigureOut">
              <a:rPr lang="fr-FR" smtClean="0"/>
              <a:t>27/07/2023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A30582C-D482-06B7-143A-60B99B4FA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C24C737-E4F1-95A0-468E-42985E566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2A7D9-3EC1-264B-B3F3-099637BF61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2217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E67201A-8442-C57F-3328-089B4AE4E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79118-3449-1F40-82DD-D40153131D3A}" type="datetimeFigureOut">
              <a:rPr lang="fr-FR" smtClean="0"/>
              <a:t>27/07/2023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20C10C7-7133-936C-D3E0-119D14EE2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44B6FE8-9018-04F4-E559-E02FFB03F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2A7D9-3EC1-264B-B3F3-099637BF61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1729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83A705-1198-7F34-F726-3A6001F32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FE3A152-7339-3508-40DC-D4B7D0E9B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5F64252-68E8-0783-101F-AB1E59A07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24AF3B4-18F6-20A2-4EC9-C8CA5BE11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79118-3449-1F40-82DD-D40153131D3A}" type="datetimeFigureOut">
              <a:rPr lang="fr-FR" smtClean="0"/>
              <a:t>27/07/2023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55E0766-8E2D-D968-8EC7-148418BB6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8583CD4-55C9-B7EE-5060-414507DFA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2A7D9-3EC1-264B-B3F3-099637BF61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3102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61D29C-394E-F85D-8B62-F1FB03180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29595CC-F2C9-A91E-C21F-8632070EA6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AE1F8DD-19E6-8EE0-6C69-435FCC63B8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A9C7696-D232-74BE-C5A2-25E2B7FA6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79118-3449-1F40-82DD-D40153131D3A}" type="datetimeFigureOut">
              <a:rPr lang="fr-FR" smtClean="0"/>
              <a:t>27/07/2023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420F38A-EF9E-618A-F6D3-73153EB93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6755E38-6C6B-40CC-EF7B-AEC066C00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2A7D9-3EC1-264B-B3F3-099637BF61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544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DDA0D6F-FFEA-75D9-51AA-83ADB0E07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335B279-10D0-3B68-EAC9-E395E648AB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47454E5-4A0B-CF86-E887-DBD16F2C07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79118-3449-1F40-82DD-D40153131D3A}" type="datetimeFigureOut">
              <a:rPr lang="fr-FR" smtClean="0"/>
              <a:t>27/07/2023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0023C19-0C63-9DED-73F6-58BA12E2D6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E802AD1-7DC8-E454-3C7F-D9A874B08F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2A7D9-3EC1-264B-B3F3-099637BF61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8231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hyperlink" Target="mailto:contact.diese.na@gmai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9.jpeg"/><Relationship Id="rId12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0.jpe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4DAB45FE-E19C-4CC7-3403-7716B54DA9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5065"/>
            <a:ext cx="12192000" cy="6025896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13C43DF0-C084-5E4B-172F-E8F34491DF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0872" y="6198410"/>
            <a:ext cx="1549833" cy="593212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A292ADC7-E8B8-282F-6863-B7608C308D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7935" y="6139127"/>
            <a:ext cx="1263352" cy="603808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96389C40-5268-95B6-3178-582D827DAF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713" y="6140961"/>
            <a:ext cx="1806336" cy="4856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EE0093C9-4DB2-D8FC-65EE-64231D16D616}"/>
              </a:ext>
            </a:extLst>
          </p:cNvPr>
          <p:cNvSpPr txBox="1"/>
          <p:nvPr/>
        </p:nvSpPr>
        <p:spPr>
          <a:xfrm>
            <a:off x="398490" y="2458143"/>
            <a:ext cx="11133761" cy="1907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20"/>
              </a:lnSpc>
              <a:spcAft>
                <a:spcPts val="300"/>
              </a:spcAft>
            </a:pPr>
            <a:r>
              <a:rPr lang="fr-FR" sz="3600" b="1" dirty="0">
                <a:solidFill>
                  <a:schemeClr val="bg1"/>
                </a:solidFill>
                <a:latin typeface="Avenir Next" panose="020B0503020202020204" pitchFamily="34" charset="0"/>
              </a:rPr>
              <a:t>AMI </a:t>
            </a:r>
            <a:r>
              <a:rPr lang="fr-FR" sz="3600" dirty="0">
                <a:solidFill>
                  <a:schemeClr val="bg1"/>
                </a:solidFill>
                <a:latin typeface="Avenir Next" panose="020B0503020202020204" pitchFamily="34" charset="0"/>
              </a:rPr>
              <a:t>- Programme ETP numérique pour des patients</a:t>
            </a:r>
          </a:p>
          <a:p>
            <a:pPr>
              <a:lnSpc>
                <a:spcPts val="2520"/>
              </a:lnSpc>
              <a:spcAft>
                <a:spcPts val="300"/>
              </a:spcAft>
            </a:pPr>
            <a:endParaRPr lang="fr-FR" sz="3600" dirty="0">
              <a:solidFill>
                <a:schemeClr val="bg1"/>
              </a:solidFill>
              <a:latin typeface="Avenir Next" panose="020B0503020202020204" pitchFamily="34" charset="0"/>
            </a:endParaRPr>
          </a:p>
          <a:p>
            <a:pPr>
              <a:lnSpc>
                <a:spcPts val="2520"/>
              </a:lnSpc>
              <a:spcAft>
                <a:spcPts val="300"/>
              </a:spcAft>
            </a:pPr>
            <a:r>
              <a:rPr lang="fr-FR" sz="3600" dirty="0">
                <a:solidFill>
                  <a:schemeClr val="bg1"/>
                </a:solidFill>
                <a:latin typeface="Avenir Next" panose="020B0503020202020204" pitchFamily="34" charset="0"/>
              </a:rPr>
              <a:t> en surpoids/obésité modérée à sévère  en Nouvelle</a:t>
            </a:r>
          </a:p>
          <a:p>
            <a:pPr>
              <a:lnSpc>
                <a:spcPts val="2520"/>
              </a:lnSpc>
              <a:spcAft>
                <a:spcPts val="300"/>
              </a:spcAft>
            </a:pPr>
            <a:endParaRPr lang="fr-FR" sz="3600" dirty="0">
              <a:solidFill>
                <a:schemeClr val="bg1"/>
              </a:solidFill>
              <a:latin typeface="Avenir Next" panose="020B0503020202020204" pitchFamily="34" charset="0"/>
            </a:endParaRPr>
          </a:p>
          <a:p>
            <a:pPr>
              <a:lnSpc>
                <a:spcPts val="2520"/>
              </a:lnSpc>
              <a:spcAft>
                <a:spcPts val="300"/>
              </a:spcAft>
            </a:pPr>
            <a:r>
              <a:rPr lang="fr-FR" sz="3600" dirty="0">
                <a:solidFill>
                  <a:schemeClr val="bg1"/>
                </a:solidFill>
                <a:latin typeface="Avenir Next" panose="020B0503020202020204" pitchFamily="34" charset="0"/>
              </a:rPr>
              <a:t>Aquitaine </a:t>
            </a:r>
            <a:endParaRPr lang="fr-FR" sz="3600" cap="all" spc="300" dirty="0">
              <a:solidFill>
                <a:schemeClr val="bg1"/>
              </a:solidFill>
              <a:latin typeface="Work Sans Medium" pitchFamily="2" charset="77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1E5B036F-C322-AD59-885C-85C08436B4EA}"/>
              </a:ext>
            </a:extLst>
          </p:cNvPr>
          <p:cNvSpPr txBox="1"/>
          <p:nvPr/>
        </p:nvSpPr>
        <p:spPr>
          <a:xfrm>
            <a:off x="733714" y="4719771"/>
            <a:ext cx="4026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spc="140" dirty="0">
                <a:solidFill>
                  <a:srgbClr val="CFDEF9"/>
                </a:solidFill>
                <a:latin typeface="Work Sans Medium" pitchFamily="2" charset="77"/>
              </a:rPr>
              <a:t>16 juin </a:t>
            </a:r>
            <a:r>
              <a:rPr lang="fr-FR" sz="2000" spc="140" dirty="0">
                <a:solidFill>
                  <a:srgbClr val="CFDEF9"/>
                </a:solidFill>
                <a:latin typeface="Work Sans Medium" pitchFamily="2" charset="77"/>
              </a:rPr>
              <a:t>2023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29227B9-F902-A12C-4EC1-47535E5074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1455" y="658706"/>
            <a:ext cx="4117853" cy="778357"/>
          </a:xfrm>
          <a:prstGeom prst="rect">
            <a:avLst/>
          </a:prstGeom>
        </p:spPr>
      </p:pic>
      <p:pic>
        <p:nvPicPr>
          <p:cNvPr id="3" name="Image 2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F8396987-38AD-CD83-6845-20644602DC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05267" y="6139127"/>
            <a:ext cx="1305455" cy="60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28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21A77BDA-434B-6C4D-5E2C-270B28044719}"/>
              </a:ext>
            </a:extLst>
          </p:cNvPr>
          <p:cNvSpPr txBox="1"/>
          <p:nvPr/>
        </p:nvSpPr>
        <p:spPr>
          <a:xfrm>
            <a:off x="964019" y="654334"/>
            <a:ext cx="112279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3200" b="1">
                <a:solidFill>
                  <a:srgbClr val="00005A"/>
                </a:solidFill>
                <a:latin typeface="Raleway SemiBold" panose="020B0003030101060003" pitchFamily="34" charset="0"/>
              </a:defRPr>
            </a:lvl1pPr>
          </a:lstStyle>
          <a:p>
            <a:r>
              <a:rPr lang="fr-FR" sz="3000" dirty="0">
                <a:latin typeface="Work Sans Medium" pitchFamily="2" charset="77"/>
              </a:rPr>
              <a:t>Educateurs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B1F06C-8AE1-5A5A-3C89-0A5C9D51B848}"/>
              </a:ext>
            </a:extLst>
          </p:cNvPr>
          <p:cNvSpPr/>
          <p:nvPr/>
        </p:nvSpPr>
        <p:spPr>
          <a:xfrm>
            <a:off x="816964" y="758563"/>
            <a:ext cx="59788" cy="359037"/>
          </a:xfrm>
          <a:prstGeom prst="rect">
            <a:avLst/>
          </a:prstGeom>
          <a:solidFill>
            <a:srgbClr val="84B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26CFF"/>
              </a:solidFill>
            </a:endParaRPr>
          </a:p>
        </p:txBody>
      </p:sp>
      <p:sp>
        <p:nvSpPr>
          <p:cNvPr id="27" name="Rectangle : avec coins arrondis en diagonale 26">
            <a:extLst>
              <a:ext uri="{FF2B5EF4-FFF2-40B4-BE49-F238E27FC236}">
                <a16:creationId xmlns:a16="http://schemas.microsoft.com/office/drawing/2014/main" id="{5759EE89-86F3-B45A-20E9-DF912F43B50C}"/>
              </a:ext>
            </a:extLst>
          </p:cNvPr>
          <p:cNvSpPr/>
          <p:nvPr/>
        </p:nvSpPr>
        <p:spPr>
          <a:xfrm>
            <a:off x="964019" y="1319672"/>
            <a:ext cx="10241010" cy="1869663"/>
          </a:xfrm>
          <a:prstGeom prst="round2DiagRect">
            <a:avLst/>
          </a:prstGeom>
          <a:solidFill>
            <a:srgbClr val="CFDEF9">
              <a:alpha val="99000"/>
            </a:srgbClr>
          </a:solidFill>
          <a:ln>
            <a:solidFill>
              <a:srgbClr val="CFDE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200" b="1" dirty="0">
                <a:solidFill>
                  <a:srgbClr val="171B6A"/>
                </a:solidFill>
                <a:latin typeface="Work Sans Black" pitchFamily="2" charset="77"/>
              </a:rPr>
              <a:t>Responsabilités</a:t>
            </a:r>
          </a:p>
          <a:p>
            <a:endParaRPr lang="fr-FR" sz="800" b="1" dirty="0">
              <a:solidFill>
                <a:srgbClr val="171B6A"/>
              </a:solidFill>
              <a:latin typeface="Work Sans Black" pitchFamily="2" charset="77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171B6A"/>
                </a:solidFill>
                <a:latin typeface="Work Sans Medium" pitchFamily="2" charset="77"/>
              </a:rPr>
              <a:t>Animer les ateliers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171B6A"/>
                </a:solidFill>
                <a:latin typeface="Work Sans Medium" pitchFamily="2" charset="77"/>
              </a:rPr>
              <a:t>Réaliser les synthèses individuelles et collective </a:t>
            </a:r>
          </a:p>
        </p:txBody>
      </p: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9D1FB1C9-4E6D-8A78-7098-15B660077443}"/>
              </a:ext>
            </a:extLst>
          </p:cNvPr>
          <p:cNvCxnSpPr>
            <a:cxnSpLocks/>
          </p:cNvCxnSpPr>
          <p:nvPr/>
        </p:nvCxnSpPr>
        <p:spPr>
          <a:xfrm flipH="1">
            <a:off x="3002740" y="6427149"/>
            <a:ext cx="395578" cy="1430"/>
          </a:xfrm>
          <a:prstGeom prst="line">
            <a:avLst/>
          </a:prstGeom>
          <a:ln>
            <a:solidFill>
              <a:srgbClr val="6767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>
            <a:extLst>
              <a:ext uri="{FF2B5EF4-FFF2-40B4-BE49-F238E27FC236}">
                <a16:creationId xmlns:a16="http://schemas.microsoft.com/office/drawing/2014/main" id="{C24F06D4-1B50-53B7-2655-611BB0BFE25A}"/>
              </a:ext>
            </a:extLst>
          </p:cNvPr>
          <p:cNvSpPr txBox="1"/>
          <p:nvPr/>
        </p:nvSpPr>
        <p:spPr>
          <a:xfrm>
            <a:off x="3600774" y="6336215"/>
            <a:ext cx="6382433" cy="181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cap="all" spc="300" dirty="0">
                <a:solidFill>
                  <a:srgbClr val="171B6A"/>
                </a:solidFill>
                <a:latin typeface="Work Sans Medium" pitchFamily="2" charset="77"/>
              </a:rPr>
              <a:t>Programme ETP numérique surpoids et obésité - Plateforme e-ETP </a:t>
            </a: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82B7EA55-2FF3-98AE-1622-155A7AC6A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365" y="6201732"/>
            <a:ext cx="2393919" cy="450835"/>
          </a:xfrm>
          <a:prstGeom prst="rect">
            <a:avLst/>
          </a:prstGeom>
        </p:spPr>
      </p:pic>
      <p:sp>
        <p:nvSpPr>
          <p:cNvPr id="33" name="Rectangle : avec coins arrondis en diagonale 32">
            <a:extLst>
              <a:ext uri="{FF2B5EF4-FFF2-40B4-BE49-F238E27FC236}">
                <a16:creationId xmlns:a16="http://schemas.microsoft.com/office/drawing/2014/main" id="{26F18186-5774-AB7B-01D8-867A47E53DF2}"/>
              </a:ext>
            </a:extLst>
          </p:cNvPr>
          <p:cNvSpPr/>
          <p:nvPr/>
        </p:nvSpPr>
        <p:spPr>
          <a:xfrm>
            <a:off x="964019" y="3429000"/>
            <a:ext cx="10328277" cy="1913160"/>
          </a:xfrm>
          <a:prstGeom prst="round2DiagRect">
            <a:avLst/>
          </a:prstGeom>
          <a:solidFill>
            <a:srgbClr val="CFDEF9">
              <a:alpha val="99000"/>
            </a:srgbClr>
          </a:solidFill>
          <a:ln>
            <a:solidFill>
              <a:srgbClr val="CFDE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200" b="1" dirty="0">
                <a:solidFill>
                  <a:srgbClr val="171B6A"/>
                </a:solidFill>
                <a:latin typeface="Work Sans Black" pitchFamily="2" charset="77"/>
              </a:rPr>
              <a:t>Usages interface</a:t>
            </a:r>
          </a:p>
          <a:p>
            <a:endParaRPr lang="fr-FR" sz="800" b="1" dirty="0">
              <a:solidFill>
                <a:srgbClr val="171B6A"/>
              </a:solidFill>
              <a:latin typeface="Work Sans Black" pitchFamily="2" charset="77"/>
            </a:endParaRPr>
          </a:p>
          <a:p>
            <a:pPr marL="742950" lvl="1" indent="-285750">
              <a:lnSpc>
                <a:spcPts val="244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171B6A"/>
                </a:solidFill>
                <a:latin typeface="Work Sans Medium" pitchFamily="2" charset="77"/>
              </a:rPr>
              <a:t>Prendre connaissance de la synthèse du DE</a:t>
            </a:r>
          </a:p>
          <a:p>
            <a:pPr marL="742950" lvl="1" indent="-285750">
              <a:lnSpc>
                <a:spcPts val="244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171B6A"/>
                </a:solidFill>
                <a:latin typeface="Work Sans Medium" pitchFamily="2" charset="77"/>
              </a:rPr>
              <a:t>Animer l’atelier en </a:t>
            </a:r>
            <a:r>
              <a:rPr lang="fr-FR" sz="2000" dirty="0" err="1">
                <a:solidFill>
                  <a:srgbClr val="171B6A"/>
                </a:solidFill>
                <a:latin typeface="Work Sans Medium" pitchFamily="2" charset="77"/>
              </a:rPr>
              <a:t>visio</a:t>
            </a:r>
            <a:endParaRPr lang="fr-FR" sz="2000" dirty="0">
              <a:solidFill>
                <a:srgbClr val="171B6A"/>
              </a:solidFill>
              <a:latin typeface="Work Sans Medium" pitchFamily="2" charset="77"/>
            </a:endParaRPr>
          </a:p>
          <a:p>
            <a:pPr marL="742950" lvl="1" indent="-285750">
              <a:lnSpc>
                <a:spcPts val="244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171B6A"/>
                </a:solidFill>
                <a:latin typeface="Work Sans Medium" pitchFamily="2" charset="77"/>
              </a:rPr>
              <a:t>Saisir les synthèses individuelles et collective </a:t>
            </a:r>
          </a:p>
        </p:txBody>
      </p:sp>
    </p:spTree>
    <p:extLst>
      <p:ext uri="{BB962C8B-B14F-4D97-AF65-F5344CB8AC3E}">
        <p14:creationId xmlns:p14="http://schemas.microsoft.com/office/powerpoint/2010/main" val="1500711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B4BD878-524F-67B2-9E78-6C1ADE219CB4}"/>
              </a:ext>
            </a:extLst>
          </p:cNvPr>
          <p:cNvSpPr/>
          <p:nvPr/>
        </p:nvSpPr>
        <p:spPr>
          <a:xfrm>
            <a:off x="-39412" y="-41006"/>
            <a:ext cx="12290866" cy="6024466"/>
          </a:xfrm>
          <a:prstGeom prst="rect">
            <a:avLst/>
          </a:prstGeom>
          <a:solidFill>
            <a:srgbClr val="CF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5596FF"/>
              </a:solidFill>
              <a:latin typeface="Work Sans Medium" pitchFamily="2" charset="77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36456A9-0D25-BC6A-1668-00C2DBB0BA41}"/>
              </a:ext>
            </a:extLst>
          </p:cNvPr>
          <p:cNvSpPr txBox="1"/>
          <p:nvPr/>
        </p:nvSpPr>
        <p:spPr>
          <a:xfrm>
            <a:off x="-39412" y="-41006"/>
            <a:ext cx="12231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171B6A"/>
                </a:solidFill>
                <a:latin typeface="Work Sans Black" pitchFamily="2" charset="77"/>
              </a:rPr>
              <a:t>Rémunération des intervenants </a:t>
            </a:r>
          </a:p>
          <a:p>
            <a:pPr algn="ctr"/>
            <a:r>
              <a:rPr lang="fr-FR" sz="3600" b="1" dirty="0">
                <a:solidFill>
                  <a:srgbClr val="171B6A"/>
                </a:solidFill>
                <a:latin typeface="Work Sans Black" pitchFamily="2" charset="77"/>
              </a:rPr>
              <a:t>dans le Dispositif </a:t>
            </a:r>
            <a:r>
              <a:rPr lang="fr-FR" sz="3600" b="1" dirty="0" err="1">
                <a:solidFill>
                  <a:srgbClr val="171B6A"/>
                </a:solidFill>
                <a:latin typeface="Work Sans Black" pitchFamily="2" charset="77"/>
              </a:rPr>
              <a:t>Impulse_etp</a:t>
            </a:r>
            <a:endParaRPr lang="fr-FR" sz="3600" b="1" dirty="0">
              <a:solidFill>
                <a:srgbClr val="171B6A"/>
              </a:solidFill>
              <a:latin typeface="Work Sans Black" pitchFamily="2" charset="77"/>
            </a:endParaRPr>
          </a:p>
        </p:txBody>
      </p:sp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FCAA2EEE-FF0A-6BA2-4104-2C3C4255C180}"/>
              </a:ext>
            </a:extLst>
          </p:cNvPr>
          <p:cNvCxnSpPr>
            <a:cxnSpLocks/>
          </p:cNvCxnSpPr>
          <p:nvPr/>
        </p:nvCxnSpPr>
        <p:spPr>
          <a:xfrm flipH="1">
            <a:off x="2336929" y="6427152"/>
            <a:ext cx="395578" cy="1430"/>
          </a:xfrm>
          <a:prstGeom prst="line">
            <a:avLst/>
          </a:prstGeom>
          <a:ln>
            <a:solidFill>
              <a:srgbClr val="6767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F293C701-1E1E-E198-BC3B-180DD43CBCCD}"/>
              </a:ext>
            </a:extLst>
          </p:cNvPr>
          <p:cNvSpPr txBox="1"/>
          <p:nvPr/>
        </p:nvSpPr>
        <p:spPr>
          <a:xfrm>
            <a:off x="2904783" y="6336570"/>
            <a:ext cx="6382433" cy="181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cap="all" spc="300" dirty="0">
                <a:solidFill>
                  <a:srgbClr val="171B6A"/>
                </a:solidFill>
                <a:latin typeface="Work Sans Medium" pitchFamily="2" charset="77"/>
              </a:rPr>
              <a:t>Programme ETP numérique surpoids et obésité - Plateforme e-ETP 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75D917B-32AE-0A14-C096-6C0F50787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85" y="6258072"/>
            <a:ext cx="1846186" cy="348966"/>
          </a:xfrm>
          <a:prstGeom prst="rect">
            <a:avLst/>
          </a:prstGeom>
        </p:spPr>
      </p:pic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01E26626-E478-ACBC-8AA1-664F22778348}"/>
              </a:ext>
            </a:extLst>
          </p:cNvPr>
          <p:cNvSpPr/>
          <p:nvPr/>
        </p:nvSpPr>
        <p:spPr>
          <a:xfrm>
            <a:off x="98867" y="1234472"/>
            <a:ext cx="6660493" cy="1508721"/>
          </a:xfrm>
          <a:prstGeom prst="roundRect">
            <a:avLst/>
          </a:prstGeom>
          <a:solidFill>
            <a:srgbClr val="171C6A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dirty="0">
                <a:solidFill>
                  <a:schemeClr val="bg1"/>
                </a:solidFill>
                <a:latin typeface="Work Sans Medium" pitchFamily="2" charset="77"/>
              </a:rPr>
              <a:t>REFERENTES PATIENTS</a:t>
            </a:r>
          </a:p>
          <a:p>
            <a:r>
              <a:rPr lang="fr-FR" sz="2400" dirty="0">
                <a:solidFill>
                  <a:schemeClr val="bg1"/>
                </a:solidFill>
                <a:latin typeface="Work Sans Medium" pitchFamily="2" charset="77"/>
              </a:rPr>
              <a:t>1er appel et suivi des patients tout au long de leur parcours ETP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76552DF1-9C4A-C7A4-8112-223C40792835}"/>
              </a:ext>
            </a:extLst>
          </p:cNvPr>
          <p:cNvSpPr/>
          <p:nvPr/>
        </p:nvSpPr>
        <p:spPr>
          <a:xfrm>
            <a:off x="8019863" y="1336080"/>
            <a:ext cx="3520973" cy="1011652"/>
          </a:xfrm>
          <a:prstGeom prst="ellipse">
            <a:avLst/>
          </a:prstGeom>
          <a:solidFill>
            <a:srgbClr val="CFDDF8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200" dirty="0">
                <a:solidFill>
                  <a:srgbClr val="171B6A"/>
                </a:solidFill>
                <a:latin typeface="Work Sans Medium" pitchFamily="2" charset="77"/>
              </a:rPr>
              <a:t>12O€ par patient</a:t>
            </a:r>
          </a:p>
        </p:txBody>
      </p:sp>
      <p:sp>
        <p:nvSpPr>
          <p:cNvPr id="10" name="Double flèche horizontale 9">
            <a:extLst>
              <a:ext uri="{FF2B5EF4-FFF2-40B4-BE49-F238E27FC236}">
                <a16:creationId xmlns:a16="http://schemas.microsoft.com/office/drawing/2014/main" id="{CCC0D9F0-7D84-2AD3-DC36-1D0945D92DFB}"/>
              </a:ext>
            </a:extLst>
          </p:cNvPr>
          <p:cNvSpPr/>
          <p:nvPr/>
        </p:nvSpPr>
        <p:spPr>
          <a:xfrm>
            <a:off x="6903906" y="1754049"/>
            <a:ext cx="971038" cy="412349"/>
          </a:xfrm>
          <a:prstGeom prst="left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92262615-F7DF-E23F-633D-88DCB50AD2C9}"/>
              </a:ext>
            </a:extLst>
          </p:cNvPr>
          <p:cNvSpPr/>
          <p:nvPr/>
        </p:nvSpPr>
        <p:spPr>
          <a:xfrm>
            <a:off x="162727" y="2919053"/>
            <a:ext cx="6596633" cy="742726"/>
          </a:xfrm>
          <a:prstGeom prst="roundRect">
            <a:avLst/>
          </a:prstGeom>
          <a:solidFill>
            <a:srgbClr val="171C6A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latin typeface="Work Sans SemiBold" pitchFamily="2" charset="77"/>
              </a:rPr>
              <a:t>DIAGNOSTIC EDUCATIF</a:t>
            </a:r>
          </a:p>
          <a:p>
            <a:r>
              <a:rPr lang="fr-FR" sz="2400" dirty="0">
                <a:solidFill>
                  <a:schemeClr val="bg1"/>
                </a:solidFill>
                <a:latin typeface="Work Sans Medium" pitchFamily="2" charset="77"/>
              </a:rPr>
              <a:t>Référentes Patients et/ou Educateurs</a:t>
            </a:r>
          </a:p>
        </p:txBody>
      </p:sp>
      <p:sp>
        <p:nvSpPr>
          <p:cNvPr id="18" name="Double flèche horizontale 17">
            <a:extLst>
              <a:ext uri="{FF2B5EF4-FFF2-40B4-BE49-F238E27FC236}">
                <a16:creationId xmlns:a16="http://schemas.microsoft.com/office/drawing/2014/main" id="{D16EEAFD-9DF3-FA28-EFBE-E9A1ED2A83D6}"/>
              </a:ext>
            </a:extLst>
          </p:cNvPr>
          <p:cNvSpPr/>
          <p:nvPr/>
        </p:nvSpPr>
        <p:spPr>
          <a:xfrm>
            <a:off x="6871955" y="3077593"/>
            <a:ext cx="971038" cy="412349"/>
          </a:xfrm>
          <a:prstGeom prst="left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FE70E505-FDCE-B9C7-0EFE-22B0FCE23B62}"/>
              </a:ext>
            </a:extLst>
          </p:cNvPr>
          <p:cNvSpPr/>
          <p:nvPr/>
        </p:nvSpPr>
        <p:spPr>
          <a:xfrm>
            <a:off x="8137288" y="2692758"/>
            <a:ext cx="3403548" cy="992924"/>
          </a:xfrm>
          <a:prstGeom prst="ellipse">
            <a:avLst/>
          </a:prstGeom>
          <a:solidFill>
            <a:srgbClr val="CFDDF8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200" dirty="0">
                <a:solidFill>
                  <a:srgbClr val="171B6A"/>
                </a:solidFill>
                <a:latin typeface="Work Sans Medium" pitchFamily="2" charset="77"/>
              </a:rPr>
              <a:t>4O€ par patient</a:t>
            </a: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0D57847A-2991-2E55-2359-A43B0DCC9CA6}"/>
              </a:ext>
            </a:extLst>
          </p:cNvPr>
          <p:cNvSpPr/>
          <p:nvPr/>
        </p:nvSpPr>
        <p:spPr>
          <a:xfrm>
            <a:off x="162727" y="4070578"/>
            <a:ext cx="6596633" cy="742726"/>
          </a:xfrm>
          <a:prstGeom prst="roundRect">
            <a:avLst/>
          </a:prstGeom>
          <a:solidFill>
            <a:srgbClr val="171C6A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dirty="0">
                <a:solidFill>
                  <a:schemeClr val="bg1"/>
                </a:solidFill>
                <a:latin typeface="Work Sans Medium" pitchFamily="2" charset="77"/>
              </a:rPr>
              <a:t>ANIMATION AT COLLECTIF</a:t>
            </a:r>
          </a:p>
          <a:p>
            <a:r>
              <a:rPr lang="fr-FR" sz="2400" dirty="0">
                <a:solidFill>
                  <a:schemeClr val="bg1"/>
                </a:solidFill>
                <a:latin typeface="Work Sans Medium" pitchFamily="2" charset="77"/>
              </a:rPr>
              <a:t>Educateurs</a:t>
            </a:r>
          </a:p>
        </p:txBody>
      </p:sp>
      <p:sp>
        <p:nvSpPr>
          <p:cNvPr id="21" name="Double flèche horizontale 20">
            <a:extLst>
              <a:ext uri="{FF2B5EF4-FFF2-40B4-BE49-F238E27FC236}">
                <a16:creationId xmlns:a16="http://schemas.microsoft.com/office/drawing/2014/main" id="{194CDA89-11A5-EEB9-C7E3-52FB8488AD7A}"/>
              </a:ext>
            </a:extLst>
          </p:cNvPr>
          <p:cNvSpPr/>
          <p:nvPr/>
        </p:nvSpPr>
        <p:spPr>
          <a:xfrm>
            <a:off x="6903906" y="4194962"/>
            <a:ext cx="971038" cy="412349"/>
          </a:xfrm>
          <a:prstGeom prst="left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4CCFD96A-FF0F-9A0E-1F79-93E88A0AF965}"/>
              </a:ext>
            </a:extLst>
          </p:cNvPr>
          <p:cNvSpPr/>
          <p:nvPr/>
        </p:nvSpPr>
        <p:spPr>
          <a:xfrm>
            <a:off x="8078578" y="3750387"/>
            <a:ext cx="3403548" cy="1033678"/>
          </a:xfrm>
          <a:prstGeom prst="ellipse">
            <a:avLst/>
          </a:prstGeom>
          <a:solidFill>
            <a:srgbClr val="CFDDF8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200" dirty="0">
                <a:solidFill>
                  <a:srgbClr val="171B6A"/>
                </a:solidFill>
                <a:latin typeface="Work Sans Medium" pitchFamily="2" charset="77"/>
              </a:rPr>
              <a:t>15O€ par AT collectif</a:t>
            </a:r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26B491BF-2610-C073-9886-41E6B9C82762}"/>
              </a:ext>
            </a:extLst>
          </p:cNvPr>
          <p:cNvSpPr/>
          <p:nvPr/>
        </p:nvSpPr>
        <p:spPr>
          <a:xfrm>
            <a:off x="162727" y="5074755"/>
            <a:ext cx="6596633" cy="742726"/>
          </a:xfrm>
          <a:prstGeom prst="roundRect">
            <a:avLst/>
          </a:prstGeom>
          <a:solidFill>
            <a:srgbClr val="171C6A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dirty="0">
                <a:solidFill>
                  <a:schemeClr val="bg1"/>
                </a:solidFill>
                <a:latin typeface="Work Sans Medium" pitchFamily="2" charset="77"/>
              </a:rPr>
              <a:t>1 AT de suivi ou AT individuel</a:t>
            </a:r>
          </a:p>
          <a:p>
            <a:r>
              <a:rPr lang="fr-FR" sz="2400" dirty="0">
                <a:solidFill>
                  <a:schemeClr val="bg1"/>
                </a:solidFill>
                <a:latin typeface="Work Sans Medium" pitchFamily="2" charset="77"/>
              </a:rPr>
              <a:t>Educateurs</a:t>
            </a:r>
          </a:p>
        </p:txBody>
      </p:sp>
      <p:sp>
        <p:nvSpPr>
          <p:cNvPr id="25" name="Double flèche horizontale 24">
            <a:extLst>
              <a:ext uri="{FF2B5EF4-FFF2-40B4-BE49-F238E27FC236}">
                <a16:creationId xmlns:a16="http://schemas.microsoft.com/office/drawing/2014/main" id="{3FF4F6C1-114C-A9A9-22CF-EA248612772B}"/>
              </a:ext>
            </a:extLst>
          </p:cNvPr>
          <p:cNvSpPr/>
          <p:nvPr/>
        </p:nvSpPr>
        <p:spPr>
          <a:xfrm>
            <a:off x="6939707" y="5221407"/>
            <a:ext cx="971038" cy="412349"/>
          </a:xfrm>
          <a:prstGeom prst="left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FE69F4A8-ED7A-3C52-9AFD-CFE4EB562D3E}"/>
              </a:ext>
            </a:extLst>
          </p:cNvPr>
          <p:cNvSpPr/>
          <p:nvPr/>
        </p:nvSpPr>
        <p:spPr>
          <a:xfrm>
            <a:off x="8217609" y="4971111"/>
            <a:ext cx="3264517" cy="868041"/>
          </a:xfrm>
          <a:prstGeom prst="ellipse">
            <a:avLst/>
          </a:prstGeom>
          <a:solidFill>
            <a:srgbClr val="CFDDF8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200" dirty="0">
                <a:solidFill>
                  <a:srgbClr val="171B6A"/>
                </a:solidFill>
                <a:latin typeface="Work Sans Medium" pitchFamily="2" charset="77"/>
              </a:rPr>
              <a:t> 40€ par AT </a:t>
            </a:r>
          </a:p>
        </p:txBody>
      </p:sp>
    </p:spTree>
    <p:extLst>
      <p:ext uri="{BB962C8B-B14F-4D97-AF65-F5344CB8AC3E}">
        <p14:creationId xmlns:p14="http://schemas.microsoft.com/office/powerpoint/2010/main" val="3183607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21A77BDA-434B-6C4D-5E2C-270B28044719}"/>
              </a:ext>
            </a:extLst>
          </p:cNvPr>
          <p:cNvSpPr txBox="1"/>
          <p:nvPr/>
        </p:nvSpPr>
        <p:spPr>
          <a:xfrm>
            <a:off x="964019" y="654334"/>
            <a:ext cx="112279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3200" b="1">
                <a:solidFill>
                  <a:srgbClr val="00005A"/>
                </a:solidFill>
                <a:latin typeface="Raleway SemiBold" panose="020B0003030101060003" pitchFamily="34" charset="0"/>
              </a:defRPr>
            </a:lvl1pPr>
          </a:lstStyle>
          <a:p>
            <a:r>
              <a:rPr lang="fr-FR" sz="3000" dirty="0">
                <a:latin typeface="Work Sans Medium" pitchFamily="2" charset="77"/>
              </a:rPr>
              <a:t>Pour participer au projet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B1F06C-8AE1-5A5A-3C89-0A5C9D51B848}"/>
              </a:ext>
            </a:extLst>
          </p:cNvPr>
          <p:cNvSpPr/>
          <p:nvPr/>
        </p:nvSpPr>
        <p:spPr>
          <a:xfrm>
            <a:off x="816964" y="758563"/>
            <a:ext cx="59788" cy="359037"/>
          </a:xfrm>
          <a:prstGeom prst="rect">
            <a:avLst/>
          </a:prstGeom>
          <a:solidFill>
            <a:srgbClr val="84B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26CFF"/>
              </a:solidFill>
            </a:endParaRPr>
          </a:p>
        </p:txBody>
      </p:sp>
      <p:sp>
        <p:nvSpPr>
          <p:cNvPr id="27" name="Rectangle : avec coins arrondis en diagonale 26">
            <a:extLst>
              <a:ext uri="{FF2B5EF4-FFF2-40B4-BE49-F238E27FC236}">
                <a16:creationId xmlns:a16="http://schemas.microsoft.com/office/drawing/2014/main" id="{5759EE89-86F3-B45A-20E9-DF912F43B50C}"/>
              </a:ext>
            </a:extLst>
          </p:cNvPr>
          <p:cNvSpPr/>
          <p:nvPr/>
        </p:nvSpPr>
        <p:spPr>
          <a:xfrm>
            <a:off x="846858" y="2249025"/>
            <a:ext cx="10241010" cy="1869663"/>
          </a:xfrm>
          <a:prstGeom prst="round2DiagRect">
            <a:avLst/>
          </a:prstGeom>
          <a:solidFill>
            <a:srgbClr val="CFDEF9">
              <a:alpha val="99000"/>
            </a:srgbClr>
          </a:solidFill>
          <a:ln>
            <a:solidFill>
              <a:srgbClr val="CFDE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200" b="1" dirty="0">
                <a:solidFill>
                  <a:srgbClr val="171B6A"/>
                </a:solidFill>
                <a:latin typeface="Work Sans SemiBold" pitchFamily="2" charset="77"/>
              </a:rPr>
              <a:t>Vos questions…….</a:t>
            </a:r>
          </a:p>
        </p:txBody>
      </p: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9D1FB1C9-4E6D-8A78-7098-15B660077443}"/>
              </a:ext>
            </a:extLst>
          </p:cNvPr>
          <p:cNvCxnSpPr>
            <a:cxnSpLocks/>
          </p:cNvCxnSpPr>
          <p:nvPr/>
        </p:nvCxnSpPr>
        <p:spPr>
          <a:xfrm flipH="1">
            <a:off x="3002740" y="6427149"/>
            <a:ext cx="395578" cy="1430"/>
          </a:xfrm>
          <a:prstGeom prst="line">
            <a:avLst/>
          </a:prstGeom>
          <a:ln>
            <a:solidFill>
              <a:srgbClr val="6767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>
            <a:extLst>
              <a:ext uri="{FF2B5EF4-FFF2-40B4-BE49-F238E27FC236}">
                <a16:creationId xmlns:a16="http://schemas.microsoft.com/office/drawing/2014/main" id="{C24F06D4-1B50-53B7-2655-611BB0BFE25A}"/>
              </a:ext>
            </a:extLst>
          </p:cNvPr>
          <p:cNvSpPr txBox="1"/>
          <p:nvPr/>
        </p:nvSpPr>
        <p:spPr>
          <a:xfrm>
            <a:off x="3600774" y="6336215"/>
            <a:ext cx="6382433" cy="181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cap="all" spc="300" dirty="0">
                <a:solidFill>
                  <a:srgbClr val="171B6A"/>
                </a:solidFill>
                <a:latin typeface="Work Sans Medium" pitchFamily="2" charset="77"/>
              </a:rPr>
              <a:t>Programme ETP numérique surpoids et obésité - Plateforme e-ETP </a:t>
            </a: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82B7EA55-2FF3-98AE-1622-155A7AC6A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365" y="6201732"/>
            <a:ext cx="2393919" cy="45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068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21A77BDA-434B-6C4D-5E2C-270B28044719}"/>
              </a:ext>
            </a:extLst>
          </p:cNvPr>
          <p:cNvSpPr txBox="1"/>
          <p:nvPr/>
        </p:nvSpPr>
        <p:spPr>
          <a:xfrm>
            <a:off x="964019" y="654334"/>
            <a:ext cx="112279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3200" b="1">
                <a:solidFill>
                  <a:srgbClr val="00005A"/>
                </a:solidFill>
                <a:latin typeface="Raleway SemiBold" panose="020B0003030101060003" pitchFamily="34" charset="0"/>
              </a:defRPr>
            </a:lvl1pPr>
          </a:lstStyle>
          <a:p>
            <a:r>
              <a:rPr lang="fr-FR" sz="3000" dirty="0">
                <a:latin typeface="Work Sans Medium" pitchFamily="2" charset="77"/>
              </a:rPr>
              <a:t>Pour participer au projet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B1F06C-8AE1-5A5A-3C89-0A5C9D51B848}"/>
              </a:ext>
            </a:extLst>
          </p:cNvPr>
          <p:cNvSpPr/>
          <p:nvPr/>
        </p:nvSpPr>
        <p:spPr>
          <a:xfrm>
            <a:off x="816964" y="758563"/>
            <a:ext cx="59788" cy="359037"/>
          </a:xfrm>
          <a:prstGeom prst="rect">
            <a:avLst/>
          </a:prstGeom>
          <a:solidFill>
            <a:srgbClr val="84B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26CFF"/>
              </a:solidFill>
            </a:endParaRPr>
          </a:p>
        </p:txBody>
      </p:sp>
      <p:sp>
        <p:nvSpPr>
          <p:cNvPr id="27" name="Rectangle : avec coins arrondis en diagonale 26">
            <a:extLst>
              <a:ext uri="{FF2B5EF4-FFF2-40B4-BE49-F238E27FC236}">
                <a16:creationId xmlns:a16="http://schemas.microsoft.com/office/drawing/2014/main" id="{5759EE89-86F3-B45A-20E9-DF912F43B50C}"/>
              </a:ext>
            </a:extLst>
          </p:cNvPr>
          <p:cNvSpPr/>
          <p:nvPr/>
        </p:nvSpPr>
        <p:spPr>
          <a:xfrm>
            <a:off x="876752" y="2230363"/>
            <a:ext cx="10241010" cy="1869663"/>
          </a:xfrm>
          <a:prstGeom prst="round2DiagRect">
            <a:avLst/>
          </a:prstGeom>
          <a:solidFill>
            <a:srgbClr val="CFDEF9">
              <a:alpha val="99000"/>
            </a:srgbClr>
          </a:solidFill>
          <a:ln>
            <a:solidFill>
              <a:srgbClr val="CFDE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dirty="0">
                <a:solidFill>
                  <a:srgbClr val="171B6A"/>
                </a:solidFill>
                <a:latin typeface="Work Sans SemiBold" pitchFamily="2" charset="77"/>
                <a:hlinkClick r:id="rId2"/>
              </a:rPr>
              <a:t>contact.diese.na@gmail.com</a:t>
            </a:r>
            <a:endParaRPr lang="fr-FR" sz="2200" b="1" dirty="0">
              <a:solidFill>
                <a:srgbClr val="171B6A"/>
              </a:solidFill>
              <a:latin typeface="Work Sans SemiBold" pitchFamily="2" charset="77"/>
            </a:endParaRPr>
          </a:p>
        </p:txBody>
      </p: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9D1FB1C9-4E6D-8A78-7098-15B660077443}"/>
              </a:ext>
            </a:extLst>
          </p:cNvPr>
          <p:cNvCxnSpPr>
            <a:cxnSpLocks/>
          </p:cNvCxnSpPr>
          <p:nvPr/>
        </p:nvCxnSpPr>
        <p:spPr>
          <a:xfrm flipH="1">
            <a:off x="3002740" y="6427149"/>
            <a:ext cx="395578" cy="1430"/>
          </a:xfrm>
          <a:prstGeom prst="line">
            <a:avLst/>
          </a:prstGeom>
          <a:ln>
            <a:solidFill>
              <a:srgbClr val="6767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>
            <a:extLst>
              <a:ext uri="{FF2B5EF4-FFF2-40B4-BE49-F238E27FC236}">
                <a16:creationId xmlns:a16="http://schemas.microsoft.com/office/drawing/2014/main" id="{C24F06D4-1B50-53B7-2655-611BB0BFE25A}"/>
              </a:ext>
            </a:extLst>
          </p:cNvPr>
          <p:cNvSpPr txBox="1"/>
          <p:nvPr/>
        </p:nvSpPr>
        <p:spPr>
          <a:xfrm>
            <a:off x="3600774" y="6336215"/>
            <a:ext cx="6382433" cy="181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cap="all" spc="300" dirty="0">
                <a:solidFill>
                  <a:srgbClr val="171B6A"/>
                </a:solidFill>
                <a:latin typeface="Work Sans Medium" pitchFamily="2" charset="77"/>
              </a:rPr>
              <a:t>Programme ETP numérique surpoids et obésité - Plateforme e-ETP </a:t>
            </a: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82B7EA55-2FF3-98AE-1622-155A7AC6A7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365" y="6201732"/>
            <a:ext cx="2393919" cy="45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758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A248898B-52AE-3D65-7BD2-61F34750EDC9}"/>
              </a:ext>
            </a:extLst>
          </p:cNvPr>
          <p:cNvCxnSpPr>
            <a:cxnSpLocks/>
          </p:cNvCxnSpPr>
          <p:nvPr/>
        </p:nvCxnSpPr>
        <p:spPr>
          <a:xfrm flipH="1">
            <a:off x="5656758" y="6520173"/>
            <a:ext cx="395578" cy="1573"/>
          </a:xfrm>
          <a:prstGeom prst="line">
            <a:avLst/>
          </a:prstGeom>
          <a:ln>
            <a:solidFill>
              <a:srgbClr val="6767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>
            <a:extLst>
              <a:ext uri="{FF2B5EF4-FFF2-40B4-BE49-F238E27FC236}">
                <a16:creationId xmlns:a16="http://schemas.microsoft.com/office/drawing/2014/main" id="{CEF89DFB-B204-B984-8877-BA779DB842B0}"/>
              </a:ext>
            </a:extLst>
          </p:cNvPr>
          <p:cNvSpPr txBox="1"/>
          <p:nvPr/>
        </p:nvSpPr>
        <p:spPr>
          <a:xfrm>
            <a:off x="6183423" y="6428807"/>
            <a:ext cx="638243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cap="all" spc="300" dirty="0">
                <a:solidFill>
                  <a:srgbClr val="67679D"/>
                </a:solidFill>
                <a:latin typeface="Raleway Medium" panose="020B0003030101060003" pitchFamily="34" charset="0"/>
              </a:rPr>
              <a:t>Programme ETP numérique surpoids et obésité - Plateforme e-ETP 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B1F06C-8AE1-5A5A-3C89-0A5C9D51B848}"/>
              </a:ext>
            </a:extLst>
          </p:cNvPr>
          <p:cNvSpPr/>
          <p:nvPr/>
        </p:nvSpPr>
        <p:spPr>
          <a:xfrm>
            <a:off x="816964" y="758563"/>
            <a:ext cx="59788" cy="359037"/>
          </a:xfrm>
          <a:prstGeom prst="rect">
            <a:avLst/>
          </a:prstGeom>
          <a:solidFill>
            <a:srgbClr val="84B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26CFF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9916B85-A0C4-9C4A-3998-F7C249DCA59F}"/>
              </a:ext>
            </a:extLst>
          </p:cNvPr>
          <p:cNvSpPr txBox="1"/>
          <p:nvPr/>
        </p:nvSpPr>
        <p:spPr>
          <a:xfrm>
            <a:off x="876751" y="646885"/>
            <a:ext cx="10498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00019A"/>
                </a:solidFill>
                <a:latin typeface="Work Sans Medium" pitchFamily="2" charset="77"/>
              </a:rPr>
              <a:t>Pilotage &amp; co-construction - Acteurs associés au projet    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59869FA9-B4D3-168B-CC6C-BE13BCB5F104}"/>
              </a:ext>
            </a:extLst>
          </p:cNvPr>
          <p:cNvSpPr/>
          <p:nvPr/>
        </p:nvSpPr>
        <p:spPr>
          <a:xfrm>
            <a:off x="803194" y="1117600"/>
            <a:ext cx="10498284" cy="5088031"/>
          </a:xfrm>
          <a:prstGeom prst="roundRect">
            <a:avLst>
              <a:gd name="adj" fmla="val 469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019A"/>
              </a:solidFill>
              <a:latin typeface="Work Sans Medium" pitchFamily="2" charset="77"/>
            </a:endParaRPr>
          </a:p>
          <a:p>
            <a:r>
              <a:rPr lang="fr-FR" dirty="0">
                <a:solidFill>
                  <a:srgbClr val="00019A"/>
                </a:solidFill>
                <a:latin typeface="Work Sans Medium" pitchFamily="2" charset="77"/>
              </a:rPr>
              <a:t>Acteurs de l’ETP et de la prise en charge de l’obésité en Nouvelle Aquitaine</a:t>
            </a:r>
            <a:r>
              <a:rPr lang="fr-FR" sz="1500" dirty="0">
                <a:solidFill>
                  <a:srgbClr val="00019A"/>
                </a:solidFill>
                <a:latin typeface="Work Sans Medium" pitchFamily="2" charset="77"/>
              </a:rPr>
              <a:t>		</a:t>
            </a:r>
            <a:endParaRPr lang="fr-FR" dirty="0">
              <a:latin typeface="Work Sans Medium" pitchFamily="2" charset="77"/>
            </a:endParaRPr>
          </a:p>
          <a:p>
            <a:pPr algn="ctr"/>
            <a:endParaRPr lang="fr-FR" sz="2000" dirty="0">
              <a:latin typeface="Work Sans Medium" pitchFamily="2" charset="77"/>
            </a:endParaRPr>
          </a:p>
          <a:p>
            <a:pPr algn="ctr"/>
            <a:endParaRPr lang="fr-FR" dirty="0">
              <a:latin typeface="Work Sans Medium" pitchFamily="2" charset="77"/>
            </a:endParaRPr>
          </a:p>
          <a:p>
            <a:pPr algn="ctr"/>
            <a:endParaRPr lang="fr-FR" dirty="0">
              <a:latin typeface="Work Sans Medium" pitchFamily="2" charset="77"/>
            </a:endParaRPr>
          </a:p>
          <a:p>
            <a:pPr algn="ctr"/>
            <a:endParaRPr lang="fr-FR" sz="2400" dirty="0">
              <a:latin typeface="Work Sans Medium" pitchFamily="2" charset="77"/>
            </a:endParaRPr>
          </a:p>
          <a:p>
            <a:pPr algn="ctr"/>
            <a:endParaRPr lang="fr-FR" sz="2400" dirty="0">
              <a:latin typeface="Work Sans Medium" pitchFamily="2" charset="77"/>
            </a:endParaRPr>
          </a:p>
          <a:p>
            <a:pPr algn="ctr"/>
            <a:endParaRPr lang="fr-FR" sz="2400" dirty="0">
              <a:latin typeface="Work Sans Medium" pitchFamily="2" charset="77"/>
            </a:endParaRPr>
          </a:p>
          <a:p>
            <a:r>
              <a:rPr lang="fr-FR" dirty="0">
                <a:solidFill>
                  <a:srgbClr val="00019A"/>
                </a:solidFill>
                <a:latin typeface="Work Sans Medium" pitchFamily="2" charset="77"/>
              </a:rPr>
              <a:t>Représentants des patients                                               Stratégie d’évaluation </a:t>
            </a:r>
          </a:p>
          <a:p>
            <a:r>
              <a:rPr lang="fr-FR" sz="1500" dirty="0">
                <a:solidFill>
                  <a:srgbClr val="00019A"/>
                </a:solidFill>
                <a:latin typeface="Work Sans Medium" pitchFamily="2" charset="77"/>
              </a:rPr>
              <a:t>	</a:t>
            </a:r>
          </a:p>
          <a:p>
            <a:r>
              <a:rPr lang="fr-FR" sz="1500" dirty="0">
                <a:solidFill>
                  <a:srgbClr val="00019A"/>
                </a:solidFill>
                <a:latin typeface="Work Sans Medium" pitchFamily="2" charset="77"/>
              </a:rPr>
              <a:t>				</a:t>
            </a:r>
            <a:endParaRPr lang="fr-FR" sz="2000" dirty="0">
              <a:solidFill>
                <a:srgbClr val="1759FF"/>
              </a:solidFill>
              <a:latin typeface="Work Sans Medium" pitchFamily="2" charset="77"/>
            </a:endParaRPr>
          </a:p>
          <a:p>
            <a:pPr algn="ctr"/>
            <a:endParaRPr lang="fr-FR" sz="1600" dirty="0">
              <a:latin typeface="Work Sans Medium" pitchFamily="2" charset="77"/>
            </a:endParaRPr>
          </a:p>
          <a:p>
            <a:pPr algn="ctr"/>
            <a:endParaRPr lang="fr-FR" sz="1600" dirty="0">
              <a:latin typeface="Work Sans Medium" pitchFamily="2" charset="77"/>
            </a:endParaRPr>
          </a:p>
          <a:p>
            <a:pPr algn="ctr"/>
            <a:endParaRPr lang="fr-FR" sz="800" dirty="0">
              <a:latin typeface="Work Sans Medium" pitchFamily="2" charset="77"/>
            </a:endParaRPr>
          </a:p>
          <a:p>
            <a:r>
              <a:rPr lang="fr-FR" dirty="0">
                <a:solidFill>
                  <a:srgbClr val="00019A"/>
                </a:solidFill>
                <a:latin typeface="Work Sans Medium" pitchFamily="2" charset="77"/>
              </a:rPr>
              <a:t>Soutien Institutionnel</a:t>
            </a:r>
            <a:endParaRPr lang="fr-FR" dirty="0">
              <a:latin typeface="Work Sans Medium" pitchFamily="2" charset="77"/>
            </a:endParaRPr>
          </a:p>
          <a:p>
            <a:pPr algn="ctr"/>
            <a:endParaRPr lang="fr-FR" sz="2400" dirty="0">
              <a:latin typeface="Work Sans Medium" pitchFamily="2" charset="77"/>
            </a:endParaRPr>
          </a:p>
          <a:p>
            <a:pPr algn="ctr"/>
            <a:endParaRPr lang="fr-FR" dirty="0">
              <a:latin typeface="Work Sans Medium" pitchFamily="2" charset="77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26FF81E-7E78-E775-CAEF-D26E5E0E4D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2860" y="1915649"/>
            <a:ext cx="1571368" cy="60145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1279B79-2E53-90B4-A77E-82287EDBD5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1394" y="2622628"/>
            <a:ext cx="1339119" cy="64002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2F7D1EFD-1759-3ECA-5E82-ED3540E86D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712" y="1938926"/>
            <a:ext cx="1930343" cy="518962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54E8FB24-91BE-BDCB-99E8-306EECE1B8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6607" y="4158959"/>
            <a:ext cx="1007196" cy="829239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0AC06883-F9D0-F893-7475-D15312E12F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6556" y="5740400"/>
            <a:ext cx="934132" cy="518962"/>
          </a:xfrm>
          <a:prstGeom prst="rect">
            <a:avLst/>
          </a:prstGeom>
        </p:spPr>
      </p:pic>
      <p:pic>
        <p:nvPicPr>
          <p:cNvPr id="25" name="Picture 2" descr="Document d'adhésion professionnels_fevrier 2018">
            <a:extLst>
              <a:ext uri="{FF2B5EF4-FFF2-40B4-BE49-F238E27FC236}">
                <a16:creationId xmlns:a16="http://schemas.microsoft.com/office/drawing/2014/main" id="{464794F3-A125-670A-B181-EB7ADBE88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547" y="1878765"/>
            <a:ext cx="1193545" cy="76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Accueil">
            <a:extLst>
              <a:ext uri="{FF2B5EF4-FFF2-40B4-BE49-F238E27FC236}">
                <a16:creationId xmlns:a16="http://schemas.microsoft.com/office/drawing/2014/main" id="{0B5D392D-A6BF-2594-C710-D2D753018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5963" y="2539479"/>
            <a:ext cx="947581" cy="947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L'ireps Nouvelle-Aquitaine – Santé &amp; Territoires Nouvelle-Aquitaine">
            <a:extLst>
              <a:ext uri="{FF2B5EF4-FFF2-40B4-BE49-F238E27FC236}">
                <a16:creationId xmlns:a16="http://schemas.microsoft.com/office/drawing/2014/main" id="{80C70A63-9495-11A3-4574-E8AB1F61A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092" y="2570556"/>
            <a:ext cx="1126529" cy="714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2092C552-F59E-DC13-F7C3-574DB276F98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73086" y="1912611"/>
            <a:ext cx="1126529" cy="672676"/>
          </a:xfrm>
          <a:prstGeom prst="rect">
            <a:avLst/>
          </a:prstGeom>
        </p:spPr>
      </p:pic>
      <p:pic>
        <p:nvPicPr>
          <p:cNvPr id="32" name="Picture 2" descr="CPAM">
            <a:extLst>
              <a:ext uri="{FF2B5EF4-FFF2-40B4-BE49-F238E27FC236}">
                <a16:creationId xmlns:a16="http://schemas.microsoft.com/office/drawing/2014/main" id="{5611DAE2-7598-3625-65AC-ADA3D1515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991" y="5619347"/>
            <a:ext cx="1339249" cy="61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MSA, la sécurité sociale agricole | Facebook">
            <a:extLst>
              <a:ext uri="{FF2B5EF4-FFF2-40B4-BE49-F238E27FC236}">
                <a16:creationId xmlns:a16="http://schemas.microsoft.com/office/drawing/2014/main" id="{A331BCA6-E5D0-3A08-C2AC-B2507701B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327" y="5427750"/>
            <a:ext cx="1790700" cy="113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706A24DD-C841-1038-CEA4-959F6C1EFF0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758" y="4321250"/>
            <a:ext cx="5278635" cy="63844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4F9C487-BDEC-A1DB-D601-B697116F759E}"/>
              </a:ext>
            </a:extLst>
          </p:cNvPr>
          <p:cNvSpPr/>
          <p:nvPr/>
        </p:nvSpPr>
        <p:spPr>
          <a:xfrm flipV="1">
            <a:off x="731128" y="1670519"/>
            <a:ext cx="180000" cy="108000"/>
          </a:xfrm>
          <a:prstGeom prst="rect">
            <a:avLst/>
          </a:prstGeom>
          <a:solidFill>
            <a:srgbClr val="7DD2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26C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76D23B4-B4D3-1829-5C86-AEB2F780BCC0}"/>
              </a:ext>
            </a:extLst>
          </p:cNvPr>
          <p:cNvSpPr/>
          <p:nvPr/>
        </p:nvSpPr>
        <p:spPr>
          <a:xfrm flipV="1">
            <a:off x="726964" y="3871083"/>
            <a:ext cx="180000" cy="108000"/>
          </a:xfrm>
          <a:prstGeom prst="rect">
            <a:avLst/>
          </a:prstGeom>
          <a:solidFill>
            <a:srgbClr val="7DD2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26CF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14E9CD6-2896-ECE3-38AD-732A605535C3}"/>
              </a:ext>
            </a:extLst>
          </p:cNvPr>
          <p:cNvSpPr/>
          <p:nvPr/>
        </p:nvSpPr>
        <p:spPr>
          <a:xfrm flipV="1">
            <a:off x="726964" y="5203819"/>
            <a:ext cx="180000" cy="108000"/>
          </a:xfrm>
          <a:prstGeom prst="rect">
            <a:avLst/>
          </a:prstGeom>
          <a:solidFill>
            <a:srgbClr val="7DD2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26CFF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B264152-E124-E521-F129-8CF487387A64}"/>
              </a:ext>
            </a:extLst>
          </p:cNvPr>
          <p:cNvSpPr/>
          <p:nvPr/>
        </p:nvSpPr>
        <p:spPr>
          <a:xfrm flipV="1">
            <a:off x="5764547" y="3871083"/>
            <a:ext cx="180000" cy="108000"/>
          </a:xfrm>
          <a:prstGeom prst="rect">
            <a:avLst/>
          </a:prstGeom>
          <a:solidFill>
            <a:srgbClr val="7DD2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26CFF"/>
              </a:solidFill>
            </a:endParaRPr>
          </a:p>
        </p:txBody>
      </p:sp>
      <p:pic>
        <p:nvPicPr>
          <p:cNvPr id="1028" name="Picture 4" descr="Éducation Thérapeutique du Patient en Nouvelle Aquitaine - ETHNA">
            <a:extLst>
              <a:ext uri="{FF2B5EF4-FFF2-40B4-BE49-F238E27FC236}">
                <a16:creationId xmlns:a16="http://schemas.microsoft.com/office/drawing/2014/main" id="{C30F1EEE-7462-0B22-A141-B757D5EE6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086" y="5491801"/>
            <a:ext cx="1670738" cy="72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E040E2F5-4F00-D7A2-FEBC-1BF1DE4AE15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188005" y="2764700"/>
            <a:ext cx="1305455" cy="60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460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A248898B-52AE-3D65-7BD2-61F34750EDC9}"/>
              </a:ext>
            </a:extLst>
          </p:cNvPr>
          <p:cNvCxnSpPr>
            <a:cxnSpLocks/>
          </p:cNvCxnSpPr>
          <p:nvPr/>
        </p:nvCxnSpPr>
        <p:spPr>
          <a:xfrm flipH="1">
            <a:off x="5656758" y="6520173"/>
            <a:ext cx="395578" cy="1573"/>
          </a:xfrm>
          <a:prstGeom prst="line">
            <a:avLst/>
          </a:prstGeom>
          <a:ln>
            <a:solidFill>
              <a:srgbClr val="6767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>
            <a:extLst>
              <a:ext uri="{FF2B5EF4-FFF2-40B4-BE49-F238E27FC236}">
                <a16:creationId xmlns:a16="http://schemas.microsoft.com/office/drawing/2014/main" id="{CEF89DFB-B204-B984-8877-BA779DB842B0}"/>
              </a:ext>
            </a:extLst>
          </p:cNvPr>
          <p:cNvSpPr txBox="1"/>
          <p:nvPr/>
        </p:nvSpPr>
        <p:spPr>
          <a:xfrm>
            <a:off x="6183423" y="6428807"/>
            <a:ext cx="638243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cap="all" spc="300" dirty="0">
                <a:solidFill>
                  <a:srgbClr val="67679D"/>
                </a:solidFill>
                <a:latin typeface="Raleway Medium" panose="020B0003030101060003" pitchFamily="34" charset="0"/>
              </a:rPr>
              <a:t>Programme ETP numérique surpoids et obésité - Plateforme e-ETP 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B1F06C-8AE1-5A5A-3C89-0A5C9D51B848}"/>
              </a:ext>
            </a:extLst>
          </p:cNvPr>
          <p:cNvSpPr/>
          <p:nvPr/>
        </p:nvSpPr>
        <p:spPr>
          <a:xfrm>
            <a:off x="816964" y="758563"/>
            <a:ext cx="59788" cy="359037"/>
          </a:xfrm>
          <a:prstGeom prst="rect">
            <a:avLst/>
          </a:prstGeom>
          <a:solidFill>
            <a:srgbClr val="84B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26CFF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9916B85-A0C4-9C4A-3998-F7C249DCA59F}"/>
              </a:ext>
            </a:extLst>
          </p:cNvPr>
          <p:cNvSpPr txBox="1"/>
          <p:nvPr/>
        </p:nvSpPr>
        <p:spPr>
          <a:xfrm>
            <a:off x="958740" y="676095"/>
            <a:ext cx="10498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00019A"/>
                </a:solidFill>
                <a:latin typeface="Work Sans Medium" pitchFamily="2" charset="77"/>
              </a:rPr>
              <a:t>Prise en charge innovante du surpoids et de l’obésité 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B299F596-B951-66B8-2169-1FBA50334D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35" y="1819223"/>
            <a:ext cx="4574883" cy="3492500"/>
          </a:xfrm>
          <a:prstGeom prst="rect">
            <a:avLst/>
          </a:prstGeom>
        </p:spPr>
      </p:pic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9B5ACF55-418B-14F5-2BC7-0BA2C0F41169}"/>
              </a:ext>
            </a:extLst>
          </p:cNvPr>
          <p:cNvSpPr/>
          <p:nvPr/>
        </p:nvSpPr>
        <p:spPr>
          <a:xfrm>
            <a:off x="1" y="1371253"/>
            <a:ext cx="3493602" cy="415841"/>
          </a:xfrm>
          <a:prstGeom prst="roundRect">
            <a:avLst>
              <a:gd name="adj" fmla="val 602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7DD2AC"/>
                </a:solidFill>
                <a:latin typeface="Work Sans Black" pitchFamily="2" charset="77"/>
              </a:rPr>
              <a:t>Une plateforme numérique</a:t>
            </a: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606A80BD-6488-F7D7-F717-DD763C2B3C1E}"/>
              </a:ext>
            </a:extLst>
          </p:cNvPr>
          <p:cNvSpPr/>
          <p:nvPr/>
        </p:nvSpPr>
        <p:spPr>
          <a:xfrm>
            <a:off x="7295574" y="4056438"/>
            <a:ext cx="1968180" cy="1294184"/>
          </a:xfrm>
          <a:prstGeom prst="ellipse">
            <a:avLst/>
          </a:prstGeom>
          <a:solidFill>
            <a:schemeClr val="bg1"/>
          </a:solidFill>
          <a:ln>
            <a:solidFill>
              <a:srgbClr val="0001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rgbClr val="00019A"/>
                </a:solidFill>
                <a:latin typeface="Work Sans Medium" pitchFamily="2" charset="77"/>
              </a:rPr>
              <a:t>Educateurs</a:t>
            </a:r>
          </a:p>
          <a:p>
            <a:pPr algn="ctr"/>
            <a:r>
              <a:rPr lang="fr-FR" sz="1600" dirty="0">
                <a:solidFill>
                  <a:srgbClr val="00019A"/>
                </a:solidFill>
                <a:latin typeface="Work Sans Medium" pitchFamily="2" charset="77"/>
              </a:rPr>
              <a:t>+</a:t>
            </a:r>
          </a:p>
          <a:p>
            <a:pPr algn="ctr"/>
            <a:r>
              <a:rPr lang="fr-FR" sz="1600" dirty="0">
                <a:solidFill>
                  <a:srgbClr val="00019A"/>
                </a:solidFill>
                <a:latin typeface="Work Sans Medium" pitchFamily="2" charset="77"/>
              </a:rPr>
              <a:t>Référents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F9422FB-25CE-9C50-4B65-6389DF517D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4149" y="3733343"/>
            <a:ext cx="584944" cy="52029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8EE3CC2E-CD57-1A1E-C4C1-3515CF0C71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860" y="3629114"/>
            <a:ext cx="584944" cy="520293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3119602C-B64C-D1CB-E727-7E45AA3EA5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9571" y="3780696"/>
            <a:ext cx="584944" cy="520293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C6CEB87C-AEAD-D8EB-64AF-46DE2FB06F2A}"/>
              </a:ext>
            </a:extLst>
          </p:cNvPr>
          <p:cNvSpPr/>
          <p:nvPr/>
        </p:nvSpPr>
        <p:spPr>
          <a:xfrm>
            <a:off x="5120190" y="1792633"/>
            <a:ext cx="2175384" cy="1480622"/>
          </a:xfrm>
          <a:prstGeom prst="rect">
            <a:avLst/>
          </a:prstGeom>
          <a:solidFill>
            <a:srgbClr val="00005A"/>
          </a:solidFill>
          <a:ln>
            <a:solidFill>
              <a:srgbClr val="092A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8" name="Sous-titre 2">
            <a:extLst>
              <a:ext uri="{FF2B5EF4-FFF2-40B4-BE49-F238E27FC236}">
                <a16:creationId xmlns:a16="http://schemas.microsoft.com/office/drawing/2014/main" id="{76E9E841-8D5A-3972-7462-EA2D130053F2}"/>
              </a:ext>
            </a:extLst>
          </p:cNvPr>
          <p:cNvSpPr txBox="1">
            <a:spLocks/>
          </p:cNvSpPr>
          <p:nvPr/>
        </p:nvSpPr>
        <p:spPr>
          <a:xfrm>
            <a:off x="5135078" y="1754280"/>
            <a:ext cx="2149913" cy="13497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640"/>
              </a:lnSpc>
              <a:spcBef>
                <a:spcPts val="0"/>
              </a:spcBef>
              <a:spcAft>
                <a:spcPts val="600"/>
              </a:spcAft>
              <a:buSzPct val="132000"/>
              <a:buNone/>
            </a:pPr>
            <a:r>
              <a:rPr lang="fr-FR" sz="1400" b="1" dirty="0">
                <a:solidFill>
                  <a:schemeClr val="bg1"/>
                </a:solidFill>
                <a:latin typeface="Work Sans Black" pitchFamily="2" charset="77"/>
              </a:rPr>
              <a:t> Diagnostic éducatif  </a:t>
            </a:r>
            <a:r>
              <a:rPr lang="fr-FR" sz="1200" dirty="0">
                <a:solidFill>
                  <a:schemeClr val="bg1"/>
                </a:solidFill>
                <a:latin typeface="Work Sans Medium" pitchFamily="2" charset="77"/>
              </a:rPr>
              <a:t>définition objectifs &amp; programme personnalisé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078863D-BF5C-F775-D932-5B47B658C6ED}"/>
              </a:ext>
            </a:extLst>
          </p:cNvPr>
          <p:cNvSpPr/>
          <p:nvPr/>
        </p:nvSpPr>
        <p:spPr>
          <a:xfrm>
            <a:off x="7400395" y="1787093"/>
            <a:ext cx="2175384" cy="1480621"/>
          </a:xfrm>
          <a:prstGeom prst="rect">
            <a:avLst/>
          </a:prstGeom>
          <a:solidFill>
            <a:srgbClr val="7DD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Sous-titre 2">
            <a:extLst>
              <a:ext uri="{FF2B5EF4-FFF2-40B4-BE49-F238E27FC236}">
                <a16:creationId xmlns:a16="http://schemas.microsoft.com/office/drawing/2014/main" id="{08C862E2-046D-D0E4-213F-3D2088248661}"/>
              </a:ext>
            </a:extLst>
          </p:cNvPr>
          <p:cNvSpPr txBox="1">
            <a:spLocks/>
          </p:cNvSpPr>
          <p:nvPr/>
        </p:nvSpPr>
        <p:spPr>
          <a:xfrm>
            <a:off x="7465481" y="1747701"/>
            <a:ext cx="2070703" cy="13629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SzPct val="132000"/>
              <a:buNone/>
            </a:pPr>
            <a:r>
              <a:rPr lang="fr-FR" sz="1400" b="1" dirty="0">
                <a:solidFill>
                  <a:schemeClr val="bg1"/>
                </a:solidFill>
                <a:latin typeface="Work Sans Black" pitchFamily="2" charset="77"/>
              </a:rPr>
              <a:t>Programme ETP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SzPct val="132000"/>
              <a:buNone/>
            </a:pPr>
            <a:r>
              <a:rPr lang="fr-FR" sz="1200" dirty="0">
                <a:solidFill>
                  <a:schemeClr val="bg1"/>
                </a:solidFill>
                <a:latin typeface="Work Sans Medium" pitchFamily="2" charset="77"/>
              </a:rPr>
              <a:t>Ateliers  ETP collectifs et individuels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SzPct val="132000"/>
              <a:buNone/>
            </a:pPr>
            <a:r>
              <a:rPr lang="fr-FR" sz="1200" dirty="0">
                <a:solidFill>
                  <a:schemeClr val="bg1"/>
                </a:solidFill>
                <a:latin typeface="Work Sans Medium" pitchFamily="2" charset="77"/>
              </a:rPr>
              <a:t>Synthèses Ateliers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C8866A9-136B-037F-7C6E-8157F7809F91}"/>
              </a:ext>
            </a:extLst>
          </p:cNvPr>
          <p:cNvSpPr/>
          <p:nvPr/>
        </p:nvSpPr>
        <p:spPr>
          <a:xfrm>
            <a:off x="9685938" y="1787094"/>
            <a:ext cx="2292298" cy="1480619"/>
          </a:xfrm>
          <a:prstGeom prst="rect">
            <a:avLst/>
          </a:prstGeom>
          <a:solidFill>
            <a:srgbClr val="092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Sous-titre 2">
            <a:extLst>
              <a:ext uri="{FF2B5EF4-FFF2-40B4-BE49-F238E27FC236}">
                <a16:creationId xmlns:a16="http://schemas.microsoft.com/office/drawing/2014/main" id="{9FC5A3A7-7F5B-1544-EC1E-8EBEFAEF82BF}"/>
              </a:ext>
            </a:extLst>
          </p:cNvPr>
          <p:cNvSpPr txBox="1">
            <a:spLocks/>
          </p:cNvSpPr>
          <p:nvPr/>
        </p:nvSpPr>
        <p:spPr>
          <a:xfrm>
            <a:off x="9716284" y="1817570"/>
            <a:ext cx="2250874" cy="145014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32000"/>
              <a:buNone/>
            </a:pPr>
            <a:r>
              <a:rPr lang="fr-FR" sz="1300" b="1" dirty="0">
                <a:solidFill>
                  <a:schemeClr val="bg1"/>
                </a:solidFill>
                <a:latin typeface="Work Sans Black" pitchFamily="2" charset="77"/>
              </a:rPr>
              <a:t>Suivi / Orientation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32000"/>
              <a:buNone/>
            </a:pPr>
            <a:r>
              <a:rPr lang="fr-FR" sz="1300" dirty="0">
                <a:solidFill>
                  <a:schemeClr val="bg1"/>
                </a:solidFill>
                <a:latin typeface="Work Sans Medium" pitchFamily="2" charset="77"/>
              </a:rPr>
              <a:t>Suivi téléphonique, ateliers de renforcement  ETP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32000"/>
              <a:buNone/>
            </a:pPr>
            <a:r>
              <a:rPr lang="fr-FR" sz="1300" dirty="0">
                <a:solidFill>
                  <a:schemeClr val="bg1"/>
                </a:solidFill>
                <a:latin typeface="Work Sans Medium" pitchFamily="2" charset="77"/>
              </a:rPr>
              <a:t>Proposer des relais de PEC (APA, suivi nutritionnel, psy…)</a:t>
            </a:r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7044DA0D-2C46-BE5B-9F01-D1CC53F3B4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6621" y="5199459"/>
            <a:ext cx="1177665" cy="934346"/>
          </a:xfrm>
          <a:prstGeom prst="rect">
            <a:avLst/>
          </a:prstGeom>
        </p:spPr>
      </p:pic>
      <p:sp>
        <p:nvSpPr>
          <p:cNvPr id="34" name="Flèche droite rayée 33">
            <a:extLst>
              <a:ext uri="{FF2B5EF4-FFF2-40B4-BE49-F238E27FC236}">
                <a16:creationId xmlns:a16="http://schemas.microsoft.com/office/drawing/2014/main" id="{88F31F45-4E63-6EA4-BBA5-00A32A739156}"/>
              </a:ext>
            </a:extLst>
          </p:cNvPr>
          <p:cNvSpPr/>
          <p:nvPr/>
        </p:nvSpPr>
        <p:spPr>
          <a:xfrm>
            <a:off x="5135078" y="3266719"/>
            <a:ext cx="6822987" cy="397435"/>
          </a:xfrm>
          <a:prstGeom prst="stripedRightArrow">
            <a:avLst>
              <a:gd name="adj1" fmla="val 44474"/>
              <a:gd name="adj2" fmla="val 25132"/>
            </a:avLst>
          </a:prstGeom>
          <a:solidFill>
            <a:schemeClr val="bg1"/>
          </a:solidFill>
          <a:ln>
            <a:solidFill>
              <a:srgbClr val="0001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rgbClr val="00019A"/>
                </a:solidFill>
                <a:latin typeface="Work Sans Medium" pitchFamily="2" charset="77"/>
              </a:rPr>
              <a:t>Durée : </a:t>
            </a:r>
            <a:r>
              <a:rPr lang="fr-FR" sz="1400" b="1" dirty="0">
                <a:solidFill>
                  <a:srgbClr val="00019A"/>
                </a:solidFill>
                <a:latin typeface="Work Sans SemiBold" pitchFamily="2" charset="77"/>
              </a:rPr>
              <a:t>1 an</a:t>
            </a:r>
          </a:p>
        </p:txBody>
      </p:sp>
      <p:pic>
        <p:nvPicPr>
          <p:cNvPr id="37" name="Picture 2" descr="Icône De Médecin Ou Avatar Sur Blanc | Vecteur Premium">
            <a:extLst>
              <a:ext uri="{FF2B5EF4-FFF2-40B4-BE49-F238E27FC236}">
                <a16:creationId xmlns:a16="http://schemas.microsoft.com/office/drawing/2014/main" id="{787CD95D-494F-14FA-F545-A19A9883D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823" y="5311723"/>
            <a:ext cx="757390" cy="75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angle : coins arrondis 37">
            <a:extLst>
              <a:ext uri="{FF2B5EF4-FFF2-40B4-BE49-F238E27FC236}">
                <a16:creationId xmlns:a16="http://schemas.microsoft.com/office/drawing/2014/main" id="{B5D2E78D-D11F-1195-5790-A7FF2A4428A9}"/>
              </a:ext>
            </a:extLst>
          </p:cNvPr>
          <p:cNvSpPr/>
          <p:nvPr/>
        </p:nvSpPr>
        <p:spPr>
          <a:xfrm>
            <a:off x="4349963" y="1395690"/>
            <a:ext cx="3493602" cy="415841"/>
          </a:xfrm>
          <a:prstGeom prst="roundRect">
            <a:avLst>
              <a:gd name="adj" fmla="val 602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7DD2AC"/>
                </a:solidFill>
                <a:latin typeface="Work Sans Black" pitchFamily="2" charset="77"/>
              </a:rPr>
              <a:t>Un programme ETP</a:t>
            </a:r>
          </a:p>
        </p:txBody>
      </p:sp>
    </p:spTree>
    <p:extLst>
      <p:ext uri="{BB962C8B-B14F-4D97-AF65-F5344CB8AC3E}">
        <p14:creationId xmlns:p14="http://schemas.microsoft.com/office/powerpoint/2010/main" val="703665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7A51BF5-A345-034B-138A-ACB07B004F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7950"/>
            <a:ext cx="12192000" cy="572877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36CF495-8878-4A97-C4F5-3FF8D37815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9450" y="1067451"/>
            <a:ext cx="4744326" cy="896773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64871841-74F0-8EEA-CDEE-5F65786EB45F}"/>
              </a:ext>
            </a:extLst>
          </p:cNvPr>
          <p:cNvSpPr txBox="1"/>
          <p:nvPr/>
        </p:nvSpPr>
        <p:spPr>
          <a:xfrm>
            <a:off x="424431" y="2273117"/>
            <a:ext cx="1101436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chemeClr val="bg1"/>
                </a:solidFill>
                <a:latin typeface="Avenir Next" panose="020B0503020202020204" pitchFamily="34" charset="0"/>
              </a:rPr>
              <a:t>Recrutement de professionnels  formés à l’ETP afin de participer au projet  en Nouvelle Aquitaine</a:t>
            </a:r>
          </a:p>
          <a:p>
            <a:endParaRPr lang="fr-FR" sz="2800" dirty="0">
              <a:solidFill>
                <a:schemeClr val="bg1"/>
              </a:solidFill>
              <a:latin typeface="Avenir Next" panose="020B0503020202020204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fr-FR" sz="2800" dirty="0">
                <a:solidFill>
                  <a:schemeClr val="bg1"/>
                </a:solidFill>
                <a:latin typeface="Avenir Next" panose="020B0503020202020204" pitchFamily="34" charset="0"/>
              </a:rPr>
              <a:t>Référentes patients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fr-FR" sz="2800" dirty="0">
                <a:solidFill>
                  <a:schemeClr val="bg1"/>
                </a:solidFill>
                <a:latin typeface="Avenir Next" panose="020B0503020202020204" pitchFamily="34" charset="0"/>
              </a:rPr>
              <a:t>Educateurs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AAFBDF5-4CE8-B87B-A8E4-808244AC44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685" y="6412045"/>
            <a:ext cx="1846186" cy="348966"/>
          </a:xfrm>
          <a:prstGeom prst="rect">
            <a:avLst/>
          </a:prstGeom>
        </p:spPr>
      </p:pic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98644430-E5BF-7E51-CA39-4F00AA360B22}"/>
              </a:ext>
            </a:extLst>
          </p:cNvPr>
          <p:cNvCxnSpPr>
            <a:cxnSpLocks/>
          </p:cNvCxnSpPr>
          <p:nvPr/>
        </p:nvCxnSpPr>
        <p:spPr>
          <a:xfrm flipH="1">
            <a:off x="2412131" y="6583497"/>
            <a:ext cx="395578" cy="1430"/>
          </a:xfrm>
          <a:prstGeom prst="line">
            <a:avLst/>
          </a:prstGeom>
          <a:ln>
            <a:solidFill>
              <a:srgbClr val="6767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5AC271B6-4C38-E274-59CE-5AC9BA51027B}"/>
              </a:ext>
            </a:extLst>
          </p:cNvPr>
          <p:cNvSpPr txBox="1"/>
          <p:nvPr/>
        </p:nvSpPr>
        <p:spPr>
          <a:xfrm>
            <a:off x="3195728" y="6492563"/>
            <a:ext cx="6382433" cy="181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cap="all" spc="300" dirty="0">
                <a:solidFill>
                  <a:srgbClr val="171B6A"/>
                </a:solidFill>
                <a:latin typeface="Work Sans Medium" pitchFamily="2" charset="77"/>
              </a:rPr>
              <a:t>Programme ETP numérique surpoids et obésité - Plateforme e-ETP </a:t>
            </a:r>
          </a:p>
        </p:txBody>
      </p:sp>
    </p:spTree>
    <p:extLst>
      <p:ext uri="{BB962C8B-B14F-4D97-AF65-F5344CB8AC3E}">
        <p14:creationId xmlns:p14="http://schemas.microsoft.com/office/powerpoint/2010/main" val="186118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E7F55D8-69D1-E353-CEE4-09E45B70699A}"/>
              </a:ext>
            </a:extLst>
          </p:cNvPr>
          <p:cNvSpPr/>
          <p:nvPr/>
        </p:nvSpPr>
        <p:spPr>
          <a:xfrm>
            <a:off x="9938423" y="1741147"/>
            <a:ext cx="2127128" cy="1896603"/>
          </a:xfrm>
          <a:prstGeom prst="rect">
            <a:avLst/>
          </a:prstGeom>
          <a:solidFill>
            <a:srgbClr val="092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FFD7141-9134-E38D-D1DE-CC5E7B4D3ACE}"/>
              </a:ext>
            </a:extLst>
          </p:cNvPr>
          <p:cNvSpPr/>
          <p:nvPr/>
        </p:nvSpPr>
        <p:spPr>
          <a:xfrm>
            <a:off x="4826468" y="1752723"/>
            <a:ext cx="2127127" cy="1896604"/>
          </a:xfrm>
          <a:prstGeom prst="rect">
            <a:avLst/>
          </a:prstGeom>
          <a:solidFill>
            <a:srgbClr val="00005A"/>
          </a:solidFill>
          <a:ln>
            <a:solidFill>
              <a:srgbClr val="092A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22039E7-62C5-C60B-9775-7C600FE75881}"/>
              </a:ext>
            </a:extLst>
          </p:cNvPr>
          <p:cNvSpPr/>
          <p:nvPr/>
        </p:nvSpPr>
        <p:spPr>
          <a:xfrm>
            <a:off x="7121187" y="1733566"/>
            <a:ext cx="2653734" cy="1908829"/>
          </a:xfrm>
          <a:prstGeom prst="rect">
            <a:avLst/>
          </a:prstGeom>
          <a:solidFill>
            <a:srgbClr val="7DD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1870888-6A69-DFE9-D914-29ED4D72C1A9}"/>
              </a:ext>
            </a:extLst>
          </p:cNvPr>
          <p:cNvSpPr/>
          <p:nvPr/>
        </p:nvSpPr>
        <p:spPr>
          <a:xfrm>
            <a:off x="227114" y="1740498"/>
            <a:ext cx="2127127" cy="1908829"/>
          </a:xfrm>
          <a:prstGeom prst="rect">
            <a:avLst/>
          </a:prstGeom>
          <a:solidFill>
            <a:srgbClr val="84B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9BE652D-9482-EDB3-9107-61A919F6EA67}"/>
              </a:ext>
            </a:extLst>
          </p:cNvPr>
          <p:cNvSpPr txBox="1"/>
          <p:nvPr/>
        </p:nvSpPr>
        <p:spPr>
          <a:xfrm>
            <a:off x="1138353" y="1591146"/>
            <a:ext cx="1210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4000" dirty="0">
                <a:solidFill>
                  <a:schemeClr val="bg2"/>
                </a:solidFill>
                <a:latin typeface="Raleway ExtraLight" panose="020B0003030101060003" pitchFamily="34" charset="0"/>
              </a:rPr>
              <a:t>1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5E68133C-C412-C602-D580-E8D94AE9E9F1}"/>
              </a:ext>
            </a:extLst>
          </p:cNvPr>
          <p:cNvSpPr txBox="1"/>
          <p:nvPr/>
        </p:nvSpPr>
        <p:spPr>
          <a:xfrm>
            <a:off x="5778129" y="1581947"/>
            <a:ext cx="1210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4000" dirty="0">
                <a:solidFill>
                  <a:srgbClr val="67679D"/>
                </a:solidFill>
                <a:latin typeface="Raleway ExtraLight" panose="020B0003030101060003" pitchFamily="34" charset="0"/>
              </a:rPr>
              <a:t>3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7952B00B-C5B2-B340-D044-0949392C52B9}"/>
              </a:ext>
            </a:extLst>
          </p:cNvPr>
          <p:cNvSpPr txBox="1"/>
          <p:nvPr/>
        </p:nvSpPr>
        <p:spPr>
          <a:xfrm>
            <a:off x="8684967" y="1594792"/>
            <a:ext cx="1068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4000" dirty="0">
                <a:solidFill>
                  <a:srgbClr val="DAF2E7"/>
                </a:solidFill>
                <a:latin typeface="Raleway ExtraLight" panose="020B0003030101060003" pitchFamily="34" charset="0"/>
              </a:rPr>
              <a:t>4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600D4B48-0C5B-4DC2-3044-5E74BA172100}"/>
              </a:ext>
            </a:extLst>
          </p:cNvPr>
          <p:cNvSpPr txBox="1"/>
          <p:nvPr/>
        </p:nvSpPr>
        <p:spPr>
          <a:xfrm>
            <a:off x="10845970" y="1604995"/>
            <a:ext cx="1210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4000" dirty="0">
                <a:solidFill>
                  <a:srgbClr val="205FFF"/>
                </a:solidFill>
                <a:latin typeface="Raleway ExtraLight" panose="020B0003030101060003" pitchFamily="34" charset="0"/>
              </a:rPr>
              <a:t>5</a:t>
            </a:r>
          </a:p>
        </p:txBody>
      </p:sp>
      <p:sp>
        <p:nvSpPr>
          <p:cNvPr id="22" name="Sous-titre 2">
            <a:extLst>
              <a:ext uri="{FF2B5EF4-FFF2-40B4-BE49-F238E27FC236}">
                <a16:creationId xmlns:a16="http://schemas.microsoft.com/office/drawing/2014/main" id="{9340967A-BABC-8007-4931-738A51F9D65E}"/>
              </a:ext>
            </a:extLst>
          </p:cNvPr>
          <p:cNvSpPr txBox="1">
            <a:spLocks/>
          </p:cNvSpPr>
          <p:nvPr/>
        </p:nvSpPr>
        <p:spPr>
          <a:xfrm>
            <a:off x="348975" y="1910899"/>
            <a:ext cx="1919345" cy="171175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640"/>
              </a:lnSpc>
              <a:spcBef>
                <a:spcPts val="0"/>
              </a:spcBef>
              <a:spcAft>
                <a:spcPts val="600"/>
              </a:spcAft>
              <a:buSzPct val="132000"/>
              <a:buNone/>
            </a:pPr>
            <a:r>
              <a:rPr lang="fr-FR" sz="2400" b="1" dirty="0">
                <a:solidFill>
                  <a:schemeClr val="bg1"/>
                </a:solidFill>
                <a:latin typeface="Work Sans Black" pitchFamily="2" charset="77"/>
              </a:rPr>
              <a:t>Prescription </a:t>
            </a:r>
          </a:p>
          <a:p>
            <a:pPr marL="0" indent="0">
              <a:lnSpc>
                <a:spcPts val="2640"/>
              </a:lnSpc>
              <a:spcBef>
                <a:spcPts val="0"/>
              </a:spcBef>
              <a:spcAft>
                <a:spcPts val="600"/>
              </a:spcAft>
              <a:buSzPct val="132000"/>
              <a:buNone/>
            </a:pPr>
            <a:r>
              <a:rPr lang="fr-FR" sz="2400" dirty="0">
                <a:solidFill>
                  <a:schemeClr val="bg1"/>
                </a:solidFill>
                <a:latin typeface="Work Sans Medium" pitchFamily="2" charset="77"/>
              </a:rPr>
              <a:t>Inclusion patient / Présentation du programme </a:t>
            </a:r>
          </a:p>
        </p:txBody>
      </p:sp>
      <p:sp>
        <p:nvSpPr>
          <p:cNvPr id="23" name="Sous-titre 2">
            <a:extLst>
              <a:ext uri="{FF2B5EF4-FFF2-40B4-BE49-F238E27FC236}">
                <a16:creationId xmlns:a16="http://schemas.microsoft.com/office/drawing/2014/main" id="{2B125507-17E6-38F7-633A-C422C6B7F31C}"/>
              </a:ext>
            </a:extLst>
          </p:cNvPr>
          <p:cNvSpPr txBox="1">
            <a:spLocks/>
          </p:cNvSpPr>
          <p:nvPr/>
        </p:nvSpPr>
        <p:spPr>
          <a:xfrm>
            <a:off x="4817886" y="1863738"/>
            <a:ext cx="2120513" cy="15386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640"/>
              </a:lnSpc>
              <a:spcBef>
                <a:spcPts val="0"/>
              </a:spcBef>
              <a:spcAft>
                <a:spcPts val="600"/>
              </a:spcAft>
              <a:buSzPct val="132000"/>
              <a:buNone/>
            </a:pPr>
            <a:r>
              <a:rPr lang="fr-FR" sz="1500" b="1" dirty="0">
                <a:solidFill>
                  <a:schemeClr val="bg1"/>
                </a:solidFill>
                <a:latin typeface="Work Sans Black" pitchFamily="2" charset="77"/>
              </a:rPr>
              <a:t>Premier entretien </a:t>
            </a:r>
          </a:p>
          <a:p>
            <a:pPr marL="0" indent="0">
              <a:lnSpc>
                <a:spcPts val="2640"/>
              </a:lnSpc>
              <a:spcBef>
                <a:spcPts val="0"/>
              </a:spcBef>
              <a:spcAft>
                <a:spcPts val="600"/>
              </a:spcAft>
              <a:buSzPct val="132000"/>
              <a:buNone/>
            </a:pPr>
            <a:r>
              <a:rPr lang="fr-FR" sz="1500" dirty="0">
                <a:solidFill>
                  <a:schemeClr val="bg1"/>
                </a:solidFill>
                <a:latin typeface="Work Sans Medium" pitchFamily="2" charset="77"/>
              </a:rPr>
              <a:t> diagnostic éducatif / définition objectifs &amp; programme personnalisé</a:t>
            </a:r>
          </a:p>
        </p:txBody>
      </p:sp>
      <p:sp>
        <p:nvSpPr>
          <p:cNvPr id="24" name="Sous-titre 2">
            <a:extLst>
              <a:ext uri="{FF2B5EF4-FFF2-40B4-BE49-F238E27FC236}">
                <a16:creationId xmlns:a16="http://schemas.microsoft.com/office/drawing/2014/main" id="{6A932299-004A-BBC4-E839-03D59378E82C}"/>
              </a:ext>
            </a:extLst>
          </p:cNvPr>
          <p:cNvSpPr txBox="1">
            <a:spLocks/>
          </p:cNvSpPr>
          <p:nvPr/>
        </p:nvSpPr>
        <p:spPr>
          <a:xfrm>
            <a:off x="7218194" y="1778849"/>
            <a:ext cx="2444288" cy="18704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240"/>
              </a:lnSpc>
              <a:spcBef>
                <a:spcPts val="0"/>
              </a:spcBef>
              <a:spcAft>
                <a:spcPts val="600"/>
              </a:spcAft>
              <a:buSzPct val="132000"/>
              <a:buNone/>
            </a:pPr>
            <a:r>
              <a:rPr lang="fr-FR" sz="1500" b="1" dirty="0">
                <a:solidFill>
                  <a:schemeClr val="bg1"/>
                </a:solidFill>
                <a:latin typeface="Work Sans Black" pitchFamily="2" charset="77"/>
              </a:rPr>
              <a:t>Programme </a:t>
            </a:r>
          </a:p>
          <a:p>
            <a:pPr marL="0" indent="0">
              <a:lnSpc>
                <a:spcPts val="2240"/>
              </a:lnSpc>
              <a:spcBef>
                <a:spcPts val="0"/>
              </a:spcBef>
              <a:spcAft>
                <a:spcPts val="600"/>
              </a:spcAft>
              <a:buSzPct val="132000"/>
              <a:buNone/>
            </a:pPr>
            <a:r>
              <a:rPr lang="fr-FR" sz="1500" b="1" dirty="0">
                <a:solidFill>
                  <a:schemeClr val="bg1"/>
                </a:solidFill>
                <a:latin typeface="Work Sans Black" pitchFamily="2" charset="77"/>
              </a:rPr>
              <a:t>personnalisé</a:t>
            </a:r>
          </a:p>
          <a:p>
            <a:pPr marL="0" indent="0">
              <a:lnSpc>
                <a:spcPts val="2640"/>
              </a:lnSpc>
              <a:spcBef>
                <a:spcPts val="0"/>
              </a:spcBef>
              <a:spcAft>
                <a:spcPts val="600"/>
              </a:spcAft>
              <a:buSzPct val="132000"/>
              <a:buNone/>
            </a:pPr>
            <a:r>
              <a:rPr lang="fr-FR" sz="1500" dirty="0">
                <a:solidFill>
                  <a:schemeClr val="bg1"/>
                </a:solidFill>
                <a:latin typeface="Work Sans Medium" pitchFamily="2" charset="77"/>
              </a:rPr>
              <a:t>Ateliers ETP collectifs / </a:t>
            </a:r>
          </a:p>
          <a:p>
            <a:pPr marL="0" indent="0">
              <a:lnSpc>
                <a:spcPts val="2640"/>
              </a:lnSpc>
              <a:spcBef>
                <a:spcPts val="0"/>
              </a:spcBef>
              <a:spcAft>
                <a:spcPts val="600"/>
              </a:spcAft>
              <a:buSzPct val="132000"/>
              <a:buNone/>
            </a:pPr>
            <a:r>
              <a:rPr lang="fr-FR" sz="1500" dirty="0">
                <a:solidFill>
                  <a:schemeClr val="bg1"/>
                </a:solidFill>
                <a:latin typeface="Work Sans Medium" pitchFamily="2" charset="77"/>
              </a:rPr>
              <a:t>individuels</a:t>
            </a:r>
          </a:p>
          <a:p>
            <a:pPr marL="0" indent="0">
              <a:lnSpc>
                <a:spcPts val="2640"/>
              </a:lnSpc>
              <a:spcBef>
                <a:spcPts val="0"/>
              </a:spcBef>
              <a:spcAft>
                <a:spcPts val="600"/>
              </a:spcAft>
              <a:buSzPct val="132000"/>
              <a:buNone/>
            </a:pPr>
            <a:r>
              <a:rPr lang="fr-FR" sz="1500" dirty="0">
                <a:solidFill>
                  <a:schemeClr val="bg1"/>
                </a:solidFill>
                <a:latin typeface="Work Sans Medium" pitchFamily="2" charset="77"/>
              </a:rPr>
              <a:t>Synthèses</a:t>
            </a:r>
          </a:p>
        </p:txBody>
      </p:sp>
      <p:sp>
        <p:nvSpPr>
          <p:cNvPr id="25" name="Sous-titre 2">
            <a:extLst>
              <a:ext uri="{FF2B5EF4-FFF2-40B4-BE49-F238E27FC236}">
                <a16:creationId xmlns:a16="http://schemas.microsoft.com/office/drawing/2014/main" id="{D8BBC3EB-6F64-3D4F-5D47-C8DD62826E52}"/>
              </a:ext>
            </a:extLst>
          </p:cNvPr>
          <p:cNvSpPr txBox="1">
            <a:spLocks/>
          </p:cNvSpPr>
          <p:nvPr/>
        </p:nvSpPr>
        <p:spPr>
          <a:xfrm>
            <a:off x="10045133" y="1813787"/>
            <a:ext cx="1837631" cy="171692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240"/>
              </a:lnSpc>
              <a:spcBef>
                <a:spcPts val="0"/>
              </a:spcBef>
              <a:spcAft>
                <a:spcPts val="600"/>
              </a:spcAft>
              <a:buSzPct val="132000"/>
              <a:buNone/>
            </a:pPr>
            <a:r>
              <a:rPr lang="fr-FR" sz="1500" b="1" dirty="0">
                <a:solidFill>
                  <a:schemeClr val="bg1"/>
                </a:solidFill>
                <a:latin typeface="Work Sans Black" pitchFamily="2" charset="77"/>
              </a:rPr>
              <a:t>Suivi /</a:t>
            </a:r>
          </a:p>
          <a:p>
            <a:pPr marL="0" indent="0">
              <a:lnSpc>
                <a:spcPts val="2240"/>
              </a:lnSpc>
              <a:spcBef>
                <a:spcPts val="0"/>
              </a:spcBef>
              <a:spcAft>
                <a:spcPts val="600"/>
              </a:spcAft>
              <a:buSzPct val="132000"/>
              <a:buNone/>
            </a:pPr>
            <a:r>
              <a:rPr lang="fr-FR" sz="1500" b="1" dirty="0">
                <a:solidFill>
                  <a:schemeClr val="bg1"/>
                </a:solidFill>
                <a:latin typeface="Work Sans Black" pitchFamily="2" charset="77"/>
              </a:rPr>
              <a:t>Orientation</a:t>
            </a:r>
          </a:p>
          <a:p>
            <a:pPr marL="0" indent="0">
              <a:lnSpc>
                <a:spcPts val="2240"/>
              </a:lnSpc>
              <a:spcBef>
                <a:spcPts val="0"/>
              </a:spcBef>
              <a:spcAft>
                <a:spcPts val="600"/>
              </a:spcAft>
              <a:buSzPct val="132000"/>
              <a:buNone/>
            </a:pPr>
            <a:r>
              <a:rPr lang="fr-FR" sz="1500" dirty="0">
                <a:solidFill>
                  <a:schemeClr val="bg1"/>
                </a:solidFill>
                <a:latin typeface="Work Sans Medium" pitchFamily="2" charset="77"/>
              </a:rPr>
              <a:t>Suivi téléphonique</a:t>
            </a:r>
          </a:p>
          <a:p>
            <a:pPr marL="0" indent="0">
              <a:lnSpc>
                <a:spcPts val="2240"/>
              </a:lnSpc>
              <a:spcBef>
                <a:spcPts val="0"/>
              </a:spcBef>
              <a:spcAft>
                <a:spcPts val="600"/>
              </a:spcAft>
              <a:buSzPct val="132000"/>
              <a:buNone/>
            </a:pPr>
            <a:r>
              <a:rPr lang="fr-FR" sz="1500" dirty="0">
                <a:solidFill>
                  <a:schemeClr val="bg1"/>
                </a:solidFill>
                <a:latin typeface="Work Sans Medium" pitchFamily="2" charset="77"/>
              </a:rPr>
              <a:t>Proposer des relais de PEC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9B56045-3BC2-A51A-0EFC-4676EF46F328}"/>
              </a:ext>
            </a:extLst>
          </p:cNvPr>
          <p:cNvSpPr txBox="1"/>
          <p:nvPr/>
        </p:nvSpPr>
        <p:spPr>
          <a:xfrm>
            <a:off x="996991" y="648329"/>
            <a:ext cx="6810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00005A"/>
                </a:solidFill>
                <a:latin typeface="Raleway SemiBold" panose="020B0003030101060003" pitchFamily="34" charset="0"/>
              </a:rPr>
              <a:t>Définition du parcours éducatif  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9C12386-D78D-1140-8CC2-B1486AA8EE40}"/>
              </a:ext>
            </a:extLst>
          </p:cNvPr>
          <p:cNvSpPr/>
          <p:nvPr/>
        </p:nvSpPr>
        <p:spPr>
          <a:xfrm>
            <a:off x="816964" y="758563"/>
            <a:ext cx="59788" cy="359037"/>
          </a:xfrm>
          <a:prstGeom prst="rect">
            <a:avLst/>
          </a:prstGeom>
          <a:solidFill>
            <a:srgbClr val="84B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26CFF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5A6C105-B714-524F-B22E-7B4CF46FA486}"/>
              </a:ext>
            </a:extLst>
          </p:cNvPr>
          <p:cNvSpPr/>
          <p:nvPr/>
        </p:nvSpPr>
        <p:spPr>
          <a:xfrm>
            <a:off x="2529518" y="1740498"/>
            <a:ext cx="2127127" cy="1908829"/>
          </a:xfrm>
          <a:prstGeom prst="rect">
            <a:avLst/>
          </a:prstGeom>
          <a:solidFill>
            <a:srgbClr val="205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92ADC"/>
              </a:solidFill>
              <a:highlight>
                <a:srgbClr val="092ADC"/>
              </a:highlight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69E12A0D-07BD-7B4B-8894-4611420AD8E6}"/>
              </a:ext>
            </a:extLst>
          </p:cNvPr>
          <p:cNvSpPr txBox="1"/>
          <p:nvPr/>
        </p:nvSpPr>
        <p:spPr>
          <a:xfrm>
            <a:off x="3463617" y="1591146"/>
            <a:ext cx="1210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4000" dirty="0">
                <a:solidFill>
                  <a:srgbClr val="84B7FF"/>
                </a:solidFill>
                <a:latin typeface="Raleway ExtraLight" panose="020B0003030101060003" pitchFamily="34" charset="0"/>
              </a:rPr>
              <a:t>2</a:t>
            </a:r>
          </a:p>
        </p:txBody>
      </p:sp>
      <p:sp>
        <p:nvSpPr>
          <p:cNvPr id="31" name="Sous-titre 2">
            <a:extLst>
              <a:ext uri="{FF2B5EF4-FFF2-40B4-BE49-F238E27FC236}">
                <a16:creationId xmlns:a16="http://schemas.microsoft.com/office/drawing/2014/main" id="{81F81A17-FB52-B04F-A9D8-AB47CE5D86E5}"/>
              </a:ext>
            </a:extLst>
          </p:cNvPr>
          <p:cNvSpPr txBox="1">
            <a:spLocks/>
          </p:cNvSpPr>
          <p:nvPr/>
        </p:nvSpPr>
        <p:spPr>
          <a:xfrm>
            <a:off x="2633409" y="1893456"/>
            <a:ext cx="1919345" cy="1463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640"/>
              </a:lnSpc>
              <a:spcBef>
                <a:spcPts val="0"/>
              </a:spcBef>
              <a:spcAft>
                <a:spcPts val="600"/>
              </a:spcAft>
              <a:buSzPct val="132000"/>
              <a:buNone/>
            </a:pPr>
            <a:r>
              <a:rPr lang="fr-FR" sz="1500" b="1" dirty="0">
                <a:solidFill>
                  <a:schemeClr val="bg1"/>
                </a:solidFill>
                <a:latin typeface="Work Sans Black" pitchFamily="2" charset="77"/>
              </a:rPr>
              <a:t>Premier appel </a:t>
            </a:r>
          </a:p>
          <a:p>
            <a:pPr marL="0" indent="0">
              <a:lnSpc>
                <a:spcPts val="2640"/>
              </a:lnSpc>
              <a:spcBef>
                <a:spcPts val="0"/>
              </a:spcBef>
              <a:spcAft>
                <a:spcPts val="600"/>
              </a:spcAft>
              <a:buSzPct val="132000"/>
              <a:buNone/>
            </a:pPr>
            <a:r>
              <a:rPr lang="fr-FR" sz="1500" dirty="0">
                <a:solidFill>
                  <a:schemeClr val="bg1"/>
                </a:solidFill>
                <a:latin typeface="Work Sans Medium" pitchFamily="2" charset="77"/>
              </a:rPr>
              <a:t>Prise de contact / présentation du programme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20AE5EE-8EAA-834D-A5F3-B24E999DAD7B}"/>
              </a:ext>
            </a:extLst>
          </p:cNvPr>
          <p:cNvSpPr txBox="1"/>
          <p:nvPr/>
        </p:nvSpPr>
        <p:spPr>
          <a:xfrm>
            <a:off x="206202" y="4798532"/>
            <a:ext cx="21259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7DD2AC"/>
                </a:solidFill>
                <a:latin typeface="Raleway" panose="020B0003030101060003" pitchFamily="34" charset="0"/>
              </a:rPr>
              <a:t>Médecin / </a:t>
            </a:r>
          </a:p>
          <a:p>
            <a:r>
              <a:rPr lang="fr-FR" sz="1400" dirty="0">
                <a:solidFill>
                  <a:srgbClr val="7DD2AC"/>
                </a:solidFill>
                <a:latin typeface="Raleway" panose="020B0003030101060003" pitchFamily="34" charset="0"/>
              </a:rPr>
              <a:t>Professionnel de santé 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F4BFBEF1-2C7B-A641-A1CE-60C0C515448E}"/>
              </a:ext>
            </a:extLst>
          </p:cNvPr>
          <p:cNvSpPr txBox="1"/>
          <p:nvPr/>
        </p:nvSpPr>
        <p:spPr>
          <a:xfrm>
            <a:off x="2658231" y="4823405"/>
            <a:ext cx="906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7DD2AC"/>
                </a:solidFill>
                <a:latin typeface="Raleway" panose="020B0003030101060003" pitchFamily="34" charset="0"/>
              </a:rPr>
              <a:t>Référent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B2F5142-7A04-AC4B-BCD7-7D42B705B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8194" y="3737032"/>
            <a:ext cx="1177665" cy="934346"/>
          </a:xfrm>
          <a:prstGeom prst="rect">
            <a:avLst/>
          </a:prstGeom>
        </p:spPr>
      </p:pic>
      <p:sp>
        <p:nvSpPr>
          <p:cNvPr id="37" name="ZoneTexte 36">
            <a:extLst>
              <a:ext uri="{FF2B5EF4-FFF2-40B4-BE49-F238E27FC236}">
                <a16:creationId xmlns:a16="http://schemas.microsoft.com/office/drawing/2014/main" id="{2AAFF355-A96A-554A-8BE6-C2B6E99C40FF}"/>
              </a:ext>
            </a:extLst>
          </p:cNvPr>
          <p:cNvSpPr txBox="1"/>
          <p:nvPr/>
        </p:nvSpPr>
        <p:spPr>
          <a:xfrm>
            <a:off x="4983027" y="4816151"/>
            <a:ext cx="906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7DD2AC"/>
                </a:solidFill>
                <a:latin typeface="Raleway" panose="020B0003030101060003" pitchFamily="34" charset="0"/>
              </a:rPr>
              <a:t>Référent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2134320C-2BAA-724A-A369-E94EACD7511F}"/>
              </a:ext>
            </a:extLst>
          </p:cNvPr>
          <p:cNvSpPr txBox="1"/>
          <p:nvPr/>
        </p:nvSpPr>
        <p:spPr>
          <a:xfrm>
            <a:off x="7121187" y="4823405"/>
            <a:ext cx="263249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7DD2AC"/>
                </a:solidFill>
                <a:latin typeface="Raleway" panose="020B0003030101060003" pitchFamily="34" charset="0"/>
              </a:rPr>
              <a:t>Educateurs thérapeutiques</a:t>
            </a:r>
          </a:p>
          <a:p>
            <a:pPr algn="ctr"/>
            <a:r>
              <a:rPr lang="fr-FR" dirty="0">
                <a:solidFill>
                  <a:srgbClr val="7DD2AC"/>
                </a:solidFill>
                <a:latin typeface="Raleway" panose="020B0003030101060003" pitchFamily="34" charset="0"/>
              </a:rPr>
              <a:t>+</a:t>
            </a:r>
          </a:p>
          <a:p>
            <a:pPr algn="ctr"/>
            <a:r>
              <a:rPr lang="fr-FR" sz="1400" dirty="0">
                <a:solidFill>
                  <a:srgbClr val="7DD2AC"/>
                </a:solidFill>
                <a:latin typeface="Raleway" panose="020B0003030101060003" pitchFamily="34" charset="0"/>
              </a:rPr>
              <a:t>Référent (suivi téléphonique)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D1502618-227F-5648-865F-E39E8FDF7B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0571" y="3759866"/>
            <a:ext cx="1024775" cy="911511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4E5DF2F-19E8-634D-9D8E-D296DE7FC4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1302" y="3755398"/>
            <a:ext cx="1024775" cy="911511"/>
          </a:xfrm>
          <a:prstGeom prst="rect">
            <a:avLst/>
          </a:prstGeom>
        </p:spPr>
      </p:pic>
      <p:sp>
        <p:nvSpPr>
          <p:cNvPr id="45" name="ZoneTexte 44">
            <a:extLst>
              <a:ext uri="{FF2B5EF4-FFF2-40B4-BE49-F238E27FC236}">
                <a16:creationId xmlns:a16="http://schemas.microsoft.com/office/drawing/2014/main" id="{593DFC30-FA9A-2644-AE88-D17BC58AC3B8}"/>
              </a:ext>
            </a:extLst>
          </p:cNvPr>
          <p:cNvSpPr txBox="1"/>
          <p:nvPr/>
        </p:nvSpPr>
        <p:spPr>
          <a:xfrm>
            <a:off x="10095970" y="4806128"/>
            <a:ext cx="906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7DD2AC"/>
                </a:solidFill>
                <a:latin typeface="Raleway" panose="020B0003030101060003" pitchFamily="34" charset="0"/>
              </a:rPr>
              <a:t>Référent</a:t>
            </a:r>
          </a:p>
        </p:txBody>
      </p:sp>
      <p:pic>
        <p:nvPicPr>
          <p:cNvPr id="46" name="Image 45">
            <a:extLst>
              <a:ext uri="{FF2B5EF4-FFF2-40B4-BE49-F238E27FC236}">
                <a16:creationId xmlns:a16="http://schemas.microsoft.com/office/drawing/2014/main" id="{6262A68F-43FF-464C-B440-F56031690E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2526" y="3731921"/>
            <a:ext cx="1024775" cy="911511"/>
          </a:xfrm>
          <a:prstGeom prst="rect">
            <a:avLst/>
          </a:prstGeom>
        </p:spPr>
      </p:pic>
      <p:pic>
        <p:nvPicPr>
          <p:cNvPr id="47" name="Image 46">
            <a:extLst>
              <a:ext uri="{FF2B5EF4-FFF2-40B4-BE49-F238E27FC236}">
                <a16:creationId xmlns:a16="http://schemas.microsoft.com/office/drawing/2014/main" id="{9E35631E-7DBE-EA45-A7A0-795DA4BF94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9062" y="3797358"/>
            <a:ext cx="1024775" cy="911511"/>
          </a:xfrm>
          <a:prstGeom prst="rect">
            <a:avLst/>
          </a:prstGeom>
        </p:spPr>
      </p:pic>
      <p:pic>
        <p:nvPicPr>
          <p:cNvPr id="48" name="Picture 8" descr="CRMR et COVID-19">
            <a:extLst>
              <a:ext uri="{FF2B5EF4-FFF2-40B4-BE49-F238E27FC236}">
                <a16:creationId xmlns:a16="http://schemas.microsoft.com/office/drawing/2014/main" id="{A16D18A7-4D0A-E847-B32A-8E98129F1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727" y="3812580"/>
            <a:ext cx="307777" cy="30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Icône De Médecin Ou Avatar Sur Blanc | Vecteur Premium">
            <a:extLst>
              <a:ext uri="{FF2B5EF4-FFF2-40B4-BE49-F238E27FC236}">
                <a16:creationId xmlns:a16="http://schemas.microsoft.com/office/drawing/2014/main" id="{21C330A7-9441-5544-BD00-35C7D489D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55" y="3719307"/>
            <a:ext cx="990677" cy="990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BD9F1BE6-876B-B6B3-AC1F-76BDB5650112}"/>
              </a:ext>
            </a:extLst>
          </p:cNvPr>
          <p:cNvCxnSpPr>
            <a:cxnSpLocks/>
          </p:cNvCxnSpPr>
          <p:nvPr/>
        </p:nvCxnSpPr>
        <p:spPr>
          <a:xfrm flipH="1">
            <a:off x="3002740" y="6427149"/>
            <a:ext cx="395578" cy="1430"/>
          </a:xfrm>
          <a:prstGeom prst="line">
            <a:avLst/>
          </a:prstGeom>
          <a:ln>
            <a:solidFill>
              <a:srgbClr val="6767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0EB5C423-9D53-E668-6623-6699320BDFBE}"/>
              </a:ext>
            </a:extLst>
          </p:cNvPr>
          <p:cNvSpPr txBox="1"/>
          <p:nvPr/>
        </p:nvSpPr>
        <p:spPr>
          <a:xfrm>
            <a:off x="3600774" y="6336215"/>
            <a:ext cx="6382433" cy="181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cap="all" spc="300" dirty="0">
                <a:solidFill>
                  <a:srgbClr val="171B6A"/>
                </a:solidFill>
                <a:latin typeface="Work Sans Medium" pitchFamily="2" charset="77"/>
              </a:rPr>
              <a:t>Programme ETP numérique surpoids et obésité - Plateforme e-ETP </a:t>
            </a: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673E8D04-CDCD-212C-A151-5B3BA62043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365" y="6201732"/>
            <a:ext cx="2393919" cy="45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378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21A77BDA-434B-6C4D-5E2C-270B28044719}"/>
              </a:ext>
            </a:extLst>
          </p:cNvPr>
          <p:cNvSpPr txBox="1"/>
          <p:nvPr/>
        </p:nvSpPr>
        <p:spPr>
          <a:xfrm>
            <a:off x="964019" y="654334"/>
            <a:ext cx="112279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3200" b="1">
                <a:solidFill>
                  <a:srgbClr val="00005A"/>
                </a:solidFill>
                <a:latin typeface="Raleway SemiBold" panose="020B0003030101060003" pitchFamily="34" charset="0"/>
              </a:defRPr>
            </a:lvl1pPr>
          </a:lstStyle>
          <a:p>
            <a:r>
              <a:rPr lang="fr-FR" sz="3000" dirty="0">
                <a:latin typeface="Work Sans Medium" pitchFamily="2" charset="77"/>
              </a:rPr>
              <a:t>Les rôles des acteurs </a:t>
            </a:r>
            <a:r>
              <a:rPr lang="fr-FR" sz="3000" b="1" dirty="0">
                <a:latin typeface="Work Sans Black" pitchFamily="2" charset="77"/>
              </a:rPr>
              <a:t>professionnels</a:t>
            </a:r>
            <a:endParaRPr lang="fr-FR" sz="3000" dirty="0">
              <a:latin typeface="Work Sans Medium" pitchFamily="2" charset="77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B1F06C-8AE1-5A5A-3C89-0A5C9D51B848}"/>
              </a:ext>
            </a:extLst>
          </p:cNvPr>
          <p:cNvSpPr/>
          <p:nvPr/>
        </p:nvSpPr>
        <p:spPr>
          <a:xfrm>
            <a:off x="816964" y="758563"/>
            <a:ext cx="59788" cy="359037"/>
          </a:xfrm>
          <a:prstGeom prst="rect">
            <a:avLst/>
          </a:prstGeom>
          <a:solidFill>
            <a:srgbClr val="84B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26CFF"/>
              </a:solidFill>
            </a:endParaRPr>
          </a:p>
        </p:txBody>
      </p:sp>
      <p:sp>
        <p:nvSpPr>
          <p:cNvPr id="23" name="Rectangle : avec coins arrondis en diagonale 22">
            <a:extLst>
              <a:ext uri="{FF2B5EF4-FFF2-40B4-BE49-F238E27FC236}">
                <a16:creationId xmlns:a16="http://schemas.microsoft.com/office/drawing/2014/main" id="{48B950F3-E3A2-5FBF-8AB7-CB56093664F4}"/>
              </a:ext>
            </a:extLst>
          </p:cNvPr>
          <p:cNvSpPr/>
          <p:nvPr/>
        </p:nvSpPr>
        <p:spPr>
          <a:xfrm>
            <a:off x="6258694" y="1820525"/>
            <a:ext cx="4610849" cy="1173096"/>
          </a:xfrm>
          <a:prstGeom prst="round2DiagRect">
            <a:avLst/>
          </a:prstGeom>
          <a:solidFill>
            <a:srgbClr val="CFDEF9">
              <a:alpha val="99000"/>
            </a:srgbClr>
          </a:solidFill>
          <a:ln>
            <a:solidFill>
              <a:srgbClr val="CFDE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dirty="0">
                <a:solidFill>
                  <a:srgbClr val="171B6A"/>
                </a:solidFill>
                <a:latin typeface="Work Sans Black" pitchFamily="2" charset="77"/>
              </a:rPr>
              <a:t>Référents</a:t>
            </a:r>
          </a:p>
        </p:txBody>
      </p:sp>
      <p:sp>
        <p:nvSpPr>
          <p:cNvPr id="25" name="Rectangle : avec coins arrondis en diagonale 24">
            <a:extLst>
              <a:ext uri="{FF2B5EF4-FFF2-40B4-BE49-F238E27FC236}">
                <a16:creationId xmlns:a16="http://schemas.microsoft.com/office/drawing/2014/main" id="{4156AF0F-EBAE-F5EE-4357-90124780513D}"/>
              </a:ext>
            </a:extLst>
          </p:cNvPr>
          <p:cNvSpPr/>
          <p:nvPr/>
        </p:nvSpPr>
        <p:spPr>
          <a:xfrm>
            <a:off x="1092894" y="3918570"/>
            <a:ext cx="4610848" cy="1170236"/>
          </a:xfrm>
          <a:prstGeom prst="round2DiagRect">
            <a:avLst/>
          </a:prstGeom>
          <a:solidFill>
            <a:srgbClr val="CFDEF9">
              <a:alpha val="99000"/>
            </a:srgbClr>
          </a:solidFill>
          <a:ln>
            <a:solidFill>
              <a:srgbClr val="CFDE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dirty="0">
                <a:solidFill>
                  <a:srgbClr val="171B6A"/>
                </a:solidFill>
                <a:latin typeface="Work Sans Black" pitchFamily="2" charset="77"/>
              </a:rPr>
              <a:t>Care manager</a:t>
            </a:r>
          </a:p>
        </p:txBody>
      </p:sp>
      <p:sp>
        <p:nvSpPr>
          <p:cNvPr id="27" name="Rectangle : avec coins arrondis en diagonale 26">
            <a:extLst>
              <a:ext uri="{FF2B5EF4-FFF2-40B4-BE49-F238E27FC236}">
                <a16:creationId xmlns:a16="http://schemas.microsoft.com/office/drawing/2014/main" id="{5759EE89-86F3-B45A-20E9-DF912F43B50C}"/>
              </a:ext>
            </a:extLst>
          </p:cNvPr>
          <p:cNvSpPr/>
          <p:nvPr/>
        </p:nvSpPr>
        <p:spPr>
          <a:xfrm>
            <a:off x="964019" y="1865173"/>
            <a:ext cx="4610849" cy="1173096"/>
          </a:xfrm>
          <a:prstGeom prst="round2DiagRect">
            <a:avLst/>
          </a:prstGeom>
          <a:solidFill>
            <a:srgbClr val="CFDEF9">
              <a:alpha val="99000"/>
            </a:srgbClr>
          </a:solidFill>
          <a:ln>
            <a:solidFill>
              <a:srgbClr val="CFDE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dirty="0">
                <a:solidFill>
                  <a:srgbClr val="171B6A"/>
                </a:solidFill>
                <a:latin typeface="Work Sans Black" pitchFamily="2" charset="77"/>
              </a:rPr>
              <a:t>Coordonnateur du programme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olidFill>
                <a:srgbClr val="171B6A"/>
              </a:solidFill>
              <a:latin typeface="Work Sans Medium" pitchFamily="2" charset="77"/>
            </a:endParaRPr>
          </a:p>
        </p:txBody>
      </p:sp>
      <p:sp>
        <p:nvSpPr>
          <p:cNvPr id="28" name="Rectangle : avec coins arrondis en diagonale 27">
            <a:extLst>
              <a:ext uri="{FF2B5EF4-FFF2-40B4-BE49-F238E27FC236}">
                <a16:creationId xmlns:a16="http://schemas.microsoft.com/office/drawing/2014/main" id="{1F17665D-34D3-BB83-AFFA-241DB77C0AB0}"/>
              </a:ext>
            </a:extLst>
          </p:cNvPr>
          <p:cNvSpPr/>
          <p:nvPr/>
        </p:nvSpPr>
        <p:spPr>
          <a:xfrm>
            <a:off x="6258694" y="3864379"/>
            <a:ext cx="4610848" cy="1173096"/>
          </a:xfrm>
          <a:prstGeom prst="round2DiagRect">
            <a:avLst/>
          </a:prstGeom>
          <a:solidFill>
            <a:srgbClr val="CFDEF9">
              <a:alpha val="99000"/>
            </a:srgbClr>
          </a:solidFill>
          <a:ln>
            <a:solidFill>
              <a:srgbClr val="CFDE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dirty="0">
                <a:solidFill>
                  <a:srgbClr val="171B6A"/>
                </a:solidFill>
                <a:latin typeface="Work Sans Black" pitchFamily="2" charset="77"/>
              </a:rPr>
              <a:t>Educateurs</a:t>
            </a:r>
          </a:p>
        </p:txBody>
      </p: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9D1FB1C9-4E6D-8A78-7098-15B660077443}"/>
              </a:ext>
            </a:extLst>
          </p:cNvPr>
          <p:cNvCxnSpPr>
            <a:cxnSpLocks/>
          </p:cNvCxnSpPr>
          <p:nvPr/>
        </p:nvCxnSpPr>
        <p:spPr>
          <a:xfrm flipH="1">
            <a:off x="3002740" y="6427149"/>
            <a:ext cx="395578" cy="1430"/>
          </a:xfrm>
          <a:prstGeom prst="line">
            <a:avLst/>
          </a:prstGeom>
          <a:ln>
            <a:solidFill>
              <a:srgbClr val="6767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>
            <a:extLst>
              <a:ext uri="{FF2B5EF4-FFF2-40B4-BE49-F238E27FC236}">
                <a16:creationId xmlns:a16="http://schemas.microsoft.com/office/drawing/2014/main" id="{C24F06D4-1B50-53B7-2655-611BB0BFE25A}"/>
              </a:ext>
            </a:extLst>
          </p:cNvPr>
          <p:cNvSpPr txBox="1"/>
          <p:nvPr/>
        </p:nvSpPr>
        <p:spPr>
          <a:xfrm>
            <a:off x="3600774" y="6336215"/>
            <a:ext cx="6382433" cy="181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cap="all" spc="300" dirty="0">
                <a:solidFill>
                  <a:srgbClr val="171B6A"/>
                </a:solidFill>
                <a:latin typeface="Work Sans Medium" pitchFamily="2" charset="77"/>
              </a:rPr>
              <a:t>Programme ETP numérique surpoids et obésité - Plateforme e-ETP </a:t>
            </a: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82B7EA55-2FF3-98AE-1622-155A7AC6A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365" y="6201732"/>
            <a:ext cx="2393919" cy="450835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564060F3-E116-49B3-3BD1-2A928EC179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7097" y="3146617"/>
            <a:ext cx="3577806" cy="67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838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21A77BDA-434B-6C4D-5E2C-270B28044719}"/>
              </a:ext>
            </a:extLst>
          </p:cNvPr>
          <p:cNvSpPr txBox="1"/>
          <p:nvPr/>
        </p:nvSpPr>
        <p:spPr>
          <a:xfrm>
            <a:off x="964019" y="654334"/>
            <a:ext cx="112279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3200" b="1">
                <a:solidFill>
                  <a:srgbClr val="00005A"/>
                </a:solidFill>
                <a:latin typeface="Raleway SemiBold" panose="020B0003030101060003" pitchFamily="34" charset="0"/>
              </a:defRPr>
            </a:lvl1pPr>
          </a:lstStyle>
          <a:p>
            <a:r>
              <a:rPr lang="fr-FR" sz="3000" dirty="0">
                <a:latin typeface="Work Sans Medium" pitchFamily="2" charset="77"/>
              </a:rPr>
              <a:t>Coordonnateur du programme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B1F06C-8AE1-5A5A-3C89-0A5C9D51B848}"/>
              </a:ext>
            </a:extLst>
          </p:cNvPr>
          <p:cNvSpPr/>
          <p:nvPr/>
        </p:nvSpPr>
        <p:spPr>
          <a:xfrm>
            <a:off x="816964" y="758563"/>
            <a:ext cx="59788" cy="359037"/>
          </a:xfrm>
          <a:prstGeom prst="rect">
            <a:avLst/>
          </a:prstGeom>
          <a:solidFill>
            <a:srgbClr val="84B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26CFF"/>
              </a:solidFill>
            </a:endParaRPr>
          </a:p>
        </p:txBody>
      </p:sp>
      <p:sp>
        <p:nvSpPr>
          <p:cNvPr id="27" name="Rectangle : avec coins arrondis en diagonale 26">
            <a:extLst>
              <a:ext uri="{FF2B5EF4-FFF2-40B4-BE49-F238E27FC236}">
                <a16:creationId xmlns:a16="http://schemas.microsoft.com/office/drawing/2014/main" id="{5759EE89-86F3-B45A-20E9-DF912F43B50C}"/>
              </a:ext>
            </a:extLst>
          </p:cNvPr>
          <p:cNvSpPr/>
          <p:nvPr/>
        </p:nvSpPr>
        <p:spPr>
          <a:xfrm>
            <a:off x="975495" y="1461505"/>
            <a:ext cx="10241010" cy="1869663"/>
          </a:xfrm>
          <a:prstGeom prst="round2DiagRect">
            <a:avLst/>
          </a:prstGeom>
          <a:solidFill>
            <a:srgbClr val="CFDEF9">
              <a:alpha val="99000"/>
            </a:srgbClr>
          </a:solidFill>
          <a:ln>
            <a:solidFill>
              <a:srgbClr val="CFDE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200" b="1" dirty="0">
                <a:solidFill>
                  <a:srgbClr val="171B6A"/>
                </a:solidFill>
                <a:latin typeface="Work Sans Black" pitchFamily="2" charset="77"/>
              </a:rPr>
              <a:t>Responsabilités</a:t>
            </a:r>
          </a:p>
          <a:p>
            <a:endParaRPr lang="fr-FR" sz="800" b="1" dirty="0">
              <a:solidFill>
                <a:srgbClr val="171B6A"/>
              </a:solidFill>
              <a:latin typeface="Work Sans Black" pitchFamily="2" charset="77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171B6A"/>
                </a:solidFill>
                <a:latin typeface="Work Sans Medium" pitchFamily="2" charset="77"/>
              </a:rPr>
              <a:t>Garant du programme ETP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171B6A"/>
                </a:solidFill>
                <a:latin typeface="Work Sans Medium" pitchFamily="2" charset="77"/>
              </a:rPr>
              <a:t>Recruter et former l’équipe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olidFill>
                <a:srgbClr val="171B6A"/>
              </a:solidFill>
              <a:latin typeface="Work Sans Medium" pitchFamily="2" charset="77"/>
            </a:endParaRPr>
          </a:p>
        </p:txBody>
      </p: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9D1FB1C9-4E6D-8A78-7098-15B660077443}"/>
              </a:ext>
            </a:extLst>
          </p:cNvPr>
          <p:cNvCxnSpPr>
            <a:cxnSpLocks/>
          </p:cNvCxnSpPr>
          <p:nvPr/>
        </p:nvCxnSpPr>
        <p:spPr>
          <a:xfrm flipH="1">
            <a:off x="3002740" y="6427149"/>
            <a:ext cx="395578" cy="1430"/>
          </a:xfrm>
          <a:prstGeom prst="line">
            <a:avLst/>
          </a:prstGeom>
          <a:ln>
            <a:solidFill>
              <a:srgbClr val="6767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>
            <a:extLst>
              <a:ext uri="{FF2B5EF4-FFF2-40B4-BE49-F238E27FC236}">
                <a16:creationId xmlns:a16="http://schemas.microsoft.com/office/drawing/2014/main" id="{C24F06D4-1B50-53B7-2655-611BB0BFE25A}"/>
              </a:ext>
            </a:extLst>
          </p:cNvPr>
          <p:cNvSpPr txBox="1"/>
          <p:nvPr/>
        </p:nvSpPr>
        <p:spPr>
          <a:xfrm>
            <a:off x="3600774" y="6336215"/>
            <a:ext cx="6382433" cy="181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cap="all" spc="300" dirty="0">
                <a:solidFill>
                  <a:srgbClr val="171B6A"/>
                </a:solidFill>
                <a:latin typeface="Work Sans Medium" pitchFamily="2" charset="77"/>
              </a:rPr>
              <a:t>Programme ETP numérique surpoids et obésité - Plateforme e-ETP </a:t>
            </a: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82B7EA55-2FF3-98AE-1622-155A7AC6A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365" y="6201732"/>
            <a:ext cx="2393919" cy="450835"/>
          </a:xfrm>
          <a:prstGeom prst="rect">
            <a:avLst/>
          </a:prstGeom>
        </p:spPr>
      </p:pic>
      <p:sp>
        <p:nvSpPr>
          <p:cNvPr id="33" name="Rectangle : avec coins arrondis en diagonale 32">
            <a:extLst>
              <a:ext uri="{FF2B5EF4-FFF2-40B4-BE49-F238E27FC236}">
                <a16:creationId xmlns:a16="http://schemas.microsoft.com/office/drawing/2014/main" id="{26F18186-5774-AB7B-01D8-867A47E53DF2}"/>
              </a:ext>
            </a:extLst>
          </p:cNvPr>
          <p:cNvSpPr/>
          <p:nvPr/>
        </p:nvSpPr>
        <p:spPr>
          <a:xfrm>
            <a:off x="964019" y="3609920"/>
            <a:ext cx="10328277" cy="2091334"/>
          </a:xfrm>
          <a:prstGeom prst="round2DiagRect">
            <a:avLst/>
          </a:prstGeom>
          <a:solidFill>
            <a:srgbClr val="CFDEF9">
              <a:alpha val="99000"/>
            </a:srgbClr>
          </a:solidFill>
          <a:ln>
            <a:solidFill>
              <a:srgbClr val="CFDE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200" b="1" dirty="0">
                <a:solidFill>
                  <a:srgbClr val="171B6A"/>
                </a:solidFill>
                <a:latin typeface="Work Sans Black" pitchFamily="2" charset="77"/>
              </a:rPr>
              <a:t>Usages interface</a:t>
            </a:r>
          </a:p>
          <a:p>
            <a:endParaRPr lang="fr-FR" sz="800" b="1" dirty="0">
              <a:solidFill>
                <a:srgbClr val="171B6A"/>
              </a:solidFill>
              <a:latin typeface="Work Sans Black" pitchFamily="2" charset="77"/>
            </a:endParaRPr>
          </a:p>
          <a:p>
            <a:pPr marL="742950" lvl="1" indent="-285750">
              <a:lnSpc>
                <a:spcPts val="244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005A"/>
                </a:solidFill>
                <a:latin typeface="Work Sans Medium" pitchFamily="2" charset="77"/>
              </a:rPr>
              <a:t>Créer le programme d’ETP (contenu, questionnaires, choix des ressources)</a:t>
            </a:r>
          </a:p>
          <a:p>
            <a:pPr marL="742950" lvl="1" indent="-285750">
              <a:lnSpc>
                <a:spcPts val="244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005A"/>
                </a:solidFill>
                <a:latin typeface="Work Sans Medium" pitchFamily="2" charset="77"/>
              </a:rPr>
              <a:t>Suivre les statistiques d’activité</a:t>
            </a:r>
          </a:p>
          <a:p>
            <a:pPr marL="742950" lvl="1" indent="-285750">
              <a:lnSpc>
                <a:spcPts val="244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005A"/>
                </a:solidFill>
                <a:latin typeface="Work Sans Medium" pitchFamily="2" charset="77"/>
              </a:rPr>
              <a:t>Gérer les droits utilisateurs</a:t>
            </a:r>
          </a:p>
          <a:p>
            <a:endParaRPr lang="fr-FR" dirty="0">
              <a:solidFill>
                <a:srgbClr val="171B6A"/>
              </a:solidFill>
              <a:latin typeface="Work Sans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16730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21A77BDA-434B-6C4D-5E2C-270B28044719}"/>
              </a:ext>
            </a:extLst>
          </p:cNvPr>
          <p:cNvSpPr txBox="1"/>
          <p:nvPr/>
        </p:nvSpPr>
        <p:spPr>
          <a:xfrm>
            <a:off x="964019" y="654334"/>
            <a:ext cx="112279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3200" b="1">
                <a:solidFill>
                  <a:srgbClr val="00005A"/>
                </a:solidFill>
                <a:latin typeface="Raleway SemiBold" panose="020B0003030101060003" pitchFamily="34" charset="0"/>
              </a:defRPr>
            </a:lvl1pPr>
          </a:lstStyle>
          <a:p>
            <a:r>
              <a:rPr lang="fr-FR" sz="3000" dirty="0">
                <a:latin typeface="Work Sans Medium" pitchFamily="2" charset="77"/>
              </a:rPr>
              <a:t>Care manager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B1F06C-8AE1-5A5A-3C89-0A5C9D51B848}"/>
              </a:ext>
            </a:extLst>
          </p:cNvPr>
          <p:cNvSpPr/>
          <p:nvPr/>
        </p:nvSpPr>
        <p:spPr>
          <a:xfrm>
            <a:off x="816964" y="758563"/>
            <a:ext cx="59788" cy="359037"/>
          </a:xfrm>
          <a:prstGeom prst="rect">
            <a:avLst/>
          </a:prstGeom>
          <a:solidFill>
            <a:srgbClr val="84B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26CFF"/>
              </a:solidFill>
            </a:endParaRPr>
          </a:p>
        </p:txBody>
      </p:sp>
      <p:sp>
        <p:nvSpPr>
          <p:cNvPr id="27" name="Rectangle : avec coins arrondis en diagonale 26">
            <a:extLst>
              <a:ext uri="{FF2B5EF4-FFF2-40B4-BE49-F238E27FC236}">
                <a16:creationId xmlns:a16="http://schemas.microsoft.com/office/drawing/2014/main" id="{5759EE89-86F3-B45A-20E9-DF912F43B50C}"/>
              </a:ext>
            </a:extLst>
          </p:cNvPr>
          <p:cNvSpPr/>
          <p:nvPr/>
        </p:nvSpPr>
        <p:spPr>
          <a:xfrm>
            <a:off x="964019" y="1319672"/>
            <a:ext cx="10241010" cy="2003028"/>
          </a:xfrm>
          <a:prstGeom prst="round2DiagRect">
            <a:avLst/>
          </a:prstGeom>
          <a:solidFill>
            <a:srgbClr val="CFDEF9">
              <a:alpha val="99000"/>
            </a:srgbClr>
          </a:solidFill>
          <a:ln>
            <a:solidFill>
              <a:srgbClr val="CFDE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200" b="1" dirty="0">
                <a:solidFill>
                  <a:srgbClr val="171B6A"/>
                </a:solidFill>
                <a:latin typeface="Work Sans Black" pitchFamily="2" charset="77"/>
              </a:rPr>
              <a:t>Responsabilités</a:t>
            </a:r>
          </a:p>
          <a:p>
            <a:endParaRPr lang="fr-FR" sz="800" b="1" dirty="0">
              <a:solidFill>
                <a:srgbClr val="171B6A"/>
              </a:solidFill>
              <a:latin typeface="Work Sans Black" pitchFamily="2" charset="77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171B6A"/>
                </a:solidFill>
                <a:latin typeface="Work Sans Medium" pitchFamily="2" charset="77"/>
              </a:rPr>
              <a:t>S’assurer de l’inclusion du patient par le prescripteur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171B6A"/>
                </a:solidFill>
                <a:latin typeface="Work Sans Medium" pitchFamily="2" charset="77"/>
              </a:rPr>
              <a:t>Vérifier les disponibilités des éducateurs &amp; coordonner la planification des ateliers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171B6A"/>
                </a:solidFill>
                <a:latin typeface="Work Sans Medium" pitchFamily="2" charset="77"/>
              </a:rPr>
              <a:t>Garantir la complétude des données</a:t>
            </a:r>
          </a:p>
        </p:txBody>
      </p: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9D1FB1C9-4E6D-8A78-7098-15B660077443}"/>
              </a:ext>
            </a:extLst>
          </p:cNvPr>
          <p:cNvCxnSpPr>
            <a:cxnSpLocks/>
          </p:cNvCxnSpPr>
          <p:nvPr/>
        </p:nvCxnSpPr>
        <p:spPr>
          <a:xfrm flipH="1">
            <a:off x="3002740" y="6427149"/>
            <a:ext cx="395578" cy="1430"/>
          </a:xfrm>
          <a:prstGeom prst="line">
            <a:avLst/>
          </a:prstGeom>
          <a:ln>
            <a:solidFill>
              <a:srgbClr val="6767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>
            <a:extLst>
              <a:ext uri="{FF2B5EF4-FFF2-40B4-BE49-F238E27FC236}">
                <a16:creationId xmlns:a16="http://schemas.microsoft.com/office/drawing/2014/main" id="{C24F06D4-1B50-53B7-2655-611BB0BFE25A}"/>
              </a:ext>
            </a:extLst>
          </p:cNvPr>
          <p:cNvSpPr txBox="1"/>
          <p:nvPr/>
        </p:nvSpPr>
        <p:spPr>
          <a:xfrm>
            <a:off x="3600774" y="6336215"/>
            <a:ext cx="6382433" cy="181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cap="all" spc="300" dirty="0">
                <a:solidFill>
                  <a:srgbClr val="171B6A"/>
                </a:solidFill>
                <a:latin typeface="Work Sans Medium" pitchFamily="2" charset="77"/>
              </a:rPr>
              <a:t>Programme ETP numérique surpoids et obésité - Plateforme e-ETP </a:t>
            </a: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82B7EA55-2FF3-98AE-1622-155A7AC6A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365" y="6201732"/>
            <a:ext cx="2393919" cy="450835"/>
          </a:xfrm>
          <a:prstGeom prst="rect">
            <a:avLst/>
          </a:prstGeom>
        </p:spPr>
      </p:pic>
      <p:sp>
        <p:nvSpPr>
          <p:cNvPr id="33" name="Rectangle : avec coins arrondis en diagonale 32">
            <a:extLst>
              <a:ext uri="{FF2B5EF4-FFF2-40B4-BE49-F238E27FC236}">
                <a16:creationId xmlns:a16="http://schemas.microsoft.com/office/drawing/2014/main" id="{26F18186-5774-AB7B-01D8-867A47E53DF2}"/>
              </a:ext>
            </a:extLst>
          </p:cNvPr>
          <p:cNvSpPr/>
          <p:nvPr/>
        </p:nvSpPr>
        <p:spPr>
          <a:xfrm>
            <a:off x="964019" y="3535300"/>
            <a:ext cx="10328277" cy="2771302"/>
          </a:xfrm>
          <a:prstGeom prst="round2DiagRect">
            <a:avLst/>
          </a:prstGeom>
          <a:solidFill>
            <a:srgbClr val="CFDEF9">
              <a:alpha val="99000"/>
            </a:srgbClr>
          </a:solidFill>
          <a:ln>
            <a:solidFill>
              <a:srgbClr val="CFDE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200" b="1" dirty="0">
                <a:solidFill>
                  <a:srgbClr val="171B6A"/>
                </a:solidFill>
                <a:latin typeface="Work Sans Black" pitchFamily="2" charset="77"/>
              </a:rPr>
              <a:t>Usages interface</a:t>
            </a:r>
          </a:p>
          <a:p>
            <a:endParaRPr lang="fr-FR" sz="800" b="1" dirty="0">
              <a:solidFill>
                <a:srgbClr val="171B6A"/>
              </a:solidFill>
              <a:latin typeface="Work Sans Black" pitchFamily="2" charset="77"/>
            </a:endParaRPr>
          </a:p>
          <a:p>
            <a:pPr marL="742950" lvl="1" indent="-285750">
              <a:lnSpc>
                <a:spcPts val="244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171B6A"/>
                </a:solidFill>
                <a:latin typeface="Work Sans Medium" pitchFamily="2" charset="77"/>
              </a:rPr>
              <a:t>Finaliser l’inclusion du patient </a:t>
            </a:r>
          </a:p>
          <a:p>
            <a:pPr marL="742950" lvl="1" indent="-285750">
              <a:lnSpc>
                <a:spcPts val="244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171B6A"/>
                </a:solidFill>
                <a:latin typeface="Work Sans Medium" pitchFamily="2" charset="77"/>
              </a:rPr>
              <a:t>Associer le patient au référent</a:t>
            </a:r>
          </a:p>
          <a:p>
            <a:pPr marL="742950" lvl="1" indent="-285750">
              <a:lnSpc>
                <a:spcPts val="244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171B6A"/>
                </a:solidFill>
                <a:latin typeface="Work Sans Medium" pitchFamily="2" charset="77"/>
              </a:rPr>
              <a:t>Planifier les ateliers </a:t>
            </a:r>
          </a:p>
          <a:p>
            <a:pPr marL="742950" lvl="1" indent="-285750">
              <a:lnSpc>
                <a:spcPts val="244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171B6A"/>
                </a:solidFill>
                <a:latin typeface="Work Sans Medium" pitchFamily="2" charset="77"/>
              </a:rPr>
              <a:t>Gérer les planning des éducateurs</a:t>
            </a:r>
          </a:p>
          <a:p>
            <a:pPr marL="742950" lvl="1" indent="-285750">
              <a:lnSpc>
                <a:spcPts val="244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171B6A"/>
                </a:solidFill>
                <a:latin typeface="Work Sans Medium" pitchFamily="2" charset="77"/>
              </a:rPr>
              <a:t>Vérifier la complétude des données</a:t>
            </a:r>
          </a:p>
          <a:p>
            <a:pPr marL="742950" lvl="1" indent="-285750">
              <a:lnSpc>
                <a:spcPts val="244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171B6A"/>
                </a:solidFill>
                <a:latin typeface="Work Sans Medium" pitchFamily="2" charset="77"/>
              </a:rPr>
              <a:t>Visualiser le tableau de bord général </a:t>
            </a:r>
          </a:p>
        </p:txBody>
      </p:sp>
    </p:spTree>
    <p:extLst>
      <p:ext uri="{BB962C8B-B14F-4D97-AF65-F5344CB8AC3E}">
        <p14:creationId xmlns:p14="http://schemas.microsoft.com/office/powerpoint/2010/main" val="3365208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21A77BDA-434B-6C4D-5E2C-270B28044719}"/>
              </a:ext>
            </a:extLst>
          </p:cNvPr>
          <p:cNvSpPr txBox="1"/>
          <p:nvPr/>
        </p:nvSpPr>
        <p:spPr>
          <a:xfrm>
            <a:off x="964019" y="654334"/>
            <a:ext cx="112279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3200" b="1">
                <a:solidFill>
                  <a:srgbClr val="00005A"/>
                </a:solidFill>
                <a:latin typeface="Raleway SemiBold" panose="020B0003030101060003" pitchFamily="34" charset="0"/>
              </a:defRPr>
            </a:lvl1pPr>
          </a:lstStyle>
          <a:p>
            <a:r>
              <a:rPr lang="fr-FR" sz="3000" dirty="0">
                <a:latin typeface="Work Sans Medium" pitchFamily="2" charset="77"/>
              </a:rPr>
              <a:t>Référents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B1F06C-8AE1-5A5A-3C89-0A5C9D51B848}"/>
              </a:ext>
            </a:extLst>
          </p:cNvPr>
          <p:cNvSpPr/>
          <p:nvPr/>
        </p:nvSpPr>
        <p:spPr>
          <a:xfrm>
            <a:off x="816964" y="758563"/>
            <a:ext cx="59788" cy="359037"/>
          </a:xfrm>
          <a:prstGeom prst="rect">
            <a:avLst/>
          </a:prstGeom>
          <a:solidFill>
            <a:srgbClr val="84B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26CFF"/>
              </a:solidFill>
            </a:endParaRPr>
          </a:p>
        </p:txBody>
      </p:sp>
      <p:sp>
        <p:nvSpPr>
          <p:cNvPr id="27" name="Rectangle : avec coins arrondis en diagonale 26">
            <a:extLst>
              <a:ext uri="{FF2B5EF4-FFF2-40B4-BE49-F238E27FC236}">
                <a16:creationId xmlns:a16="http://schemas.microsoft.com/office/drawing/2014/main" id="{5759EE89-86F3-B45A-20E9-DF912F43B50C}"/>
              </a:ext>
            </a:extLst>
          </p:cNvPr>
          <p:cNvSpPr/>
          <p:nvPr/>
        </p:nvSpPr>
        <p:spPr>
          <a:xfrm>
            <a:off x="964019" y="1319672"/>
            <a:ext cx="10241010" cy="1869663"/>
          </a:xfrm>
          <a:prstGeom prst="round2DiagRect">
            <a:avLst/>
          </a:prstGeom>
          <a:solidFill>
            <a:srgbClr val="CFDEF9">
              <a:alpha val="99000"/>
            </a:srgbClr>
          </a:solidFill>
          <a:ln>
            <a:solidFill>
              <a:srgbClr val="CFDE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200" b="1" dirty="0">
                <a:solidFill>
                  <a:srgbClr val="171B6A"/>
                </a:solidFill>
                <a:latin typeface="Work Sans Black" pitchFamily="2" charset="77"/>
              </a:rPr>
              <a:t>Responsabilités</a:t>
            </a:r>
          </a:p>
          <a:p>
            <a:endParaRPr lang="fr-FR" sz="800" b="1" dirty="0">
              <a:solidFill>
                <a:srgbClr val="171B6A"/>
              </a:solidFill>
              <a:latin typeface="Work Sans Black" pitchFamily="2" charset="77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171B6A"/>
                </a:solidFill>
                <a:latin typeface="Work Sans Medium" pitchFamily="2" charset="77"/>
              </a:rPr>
              <a:t>S’assurer du bon déroulement du parcours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171B6A"/>
                </a:solidFill>
                <a:latin typeface="Work Sans Medium" pitchFamily="2" charset="77"/>
              </a:rPr>
              <a:t>Être le contact privilégié du patient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171B6A"/>
                </a:solidFill>
                <a:latin typeface="Work Sans Medium" pitchFamily="2" charset="77"/>
              </a:rPr>
              <a:t>Réaliser le premier appel, le DE, les suivis, la synthèse </a:t>
            </a:r>
          </a:p>
        </p:txBody>
      </p: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9D1FB1C9-4E6D-8A78-7098-15B660077443}"/>
              </a:ext>
            </a:extLst>
          </p:cNvPr>
          <p:cNvCxnSpPr>
            <a:cxnSpLocks/>
          </p:cNvCxnSpPr>
          <p:nvPr/>
        </p:nvCxnSpPr>
        <p:spPr>
          <a:xfrm flipH="1">
            <a:off x="3002740" y="6427149"/>
            <a:ext cx="395578" cy="1430"/>
          </a:xfrm>
          <a:prstGeom prst="line">
            <a:avLst/>
          </a:prstGeom>
          <a:ln>
            <a:solidFill>
              <a:srgbClr val="6767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>
            <a:extLst>
              <a:ext uri="{FF2B5EF4-FFF2-40B4-BE49-F238E27FC236}">
                <a16:creationId xmlns:a16="http://schemas.microsoft.com/office/drawing/2014/main" id="{C24F06D4-1B50-53B7-2655-611BB0BFE25A}"/>
              </a:ext>
            </a:extLst>
          </p:cNvPr>
          <p:cNvSpPr txBox="1"/>
          <p:nvPr/>
        </p:nvSpPr>
        <p:spPr>
          <a:xfrm>
            <a:off x="3600774" y="6336215"/>
            <a:ext cx="6382433" cy="181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cap="all" spc="300" dirty="0">
                <a:solidFill>
                  <a:srgbClr val="171B6A"/>
                </a:solidFill>
                <a:latin typeface="Work Sans Medium" pitchFamily="2" charset="77"/>
              </a:rPr>
              <a:t>Programme ETP numérique surpoids et obésité - Plateforme e-ETP </a:t>
            </a: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82B7EA55-2FF3-98AE-1622-155A7AC6A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365" y="6201732"/>
            <a:ext cx="2393919" cy="450835"/>
          </a:xfrm>
          <a:prstGeom prst="rect">
            <a:avLst/>
          </a:prstGeom>
        </p:spPr>
      </p:pic>
      <p:sp>
        <p:nvSpPr>
          <p:cNvPr id="33" name="Rectangle : avec coins arrondis en diagonale 32">
            <a:extLst>
              <a:ext uri="{FF2B5EF4-FFF2-40B4-BE49-F238E27FC236}">
                <a16:creationId xmlns:a16="http://schemas.microsoft.com/office/drawing/2014/main" id="{26F18186-5774-AB7B-01D8-867A47E53DF2}"/>
              </a:ext>
            </a:extLst>
          </p:cNvPr>
          <p:cNvSpPr/>
          <p:nvPr/>
        </p:nvSpPr>
        <p:spPr>
          <a:xfrm>
            <a:off x="964019" y="3429000"/>
            <a:ext cx="10328277" cy="2771302"/>
          </a:xfrm>
          <a:prstGeom prst="round2DiagRect">
            <a:avLst/>
          </a:prstGeom>
          <a:solidFill>
            <a:srgbClr val="CFDEF9">
              <a:alpha val="99000"/>
            </a:srgbClr>
          </a:solidFill>
          <a:ln>
            <a:solidFill>
              <a:srgbClr val="CFDE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200" b="1" dirty="0">
                <a:solidFill>
                  <a:srgbClr val="171B6A"/>
                </a:solidFill>
                <a:latin typeface="Work Sans Black" pitchFamily="2" charset="77"/>
              </a:rPr>
              <a:t>Usages interface</a:t>
            </a:r>
          </a:p>
          <a:p>
            <a:endParaRPr lang="fr-FR" sz="800" b="1" dirty="0">
              <a:solidFill>
                <a:srgbClr val="171B6A"/>
              </a:solidFill>
              <a:latin typeface="Work Sans Black" pitchFamily="2" charset="77"/>
            </a:endParaRPr>
          </a:p>
          <a:p>
            <a:pPr marL="742950" lvl="1" indent="-285750">
              <a:lnSpc>
                <a:spcPts val="244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171B6A"/>
                </a:solidFill>
                <a:latin typeface="Work Sans Medium" pitchFamily="2" charset="77"/>
              </a:rPr>
              <a:t>Prise de contact avec le patient et validation du consentement </a:t>
            </a:r>
          </a:p>
          <a:p>
            <a:pPr marL="742950" lvl="1" indent="-285750">
              <a:lnSpc>
                <a:spcPts val="244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171B6A"/>
                </a:solidFill>
                <a:latin typeface="Work Sans Medium" pitchFamily="2" charset="77"/>
              </a:rPr>
              <a:t>Réaliser le DE </a:t>
            </a:r>
          </a:p>
          <a:p>
            <a:pPr marL="742950" lvl="1" indent="-285750">
              <a:lnSpc>
                <a:spcPts val="244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171B6A"/>
                </a:solidFill>
                <a:latin typeface="Work Sans Medium" pitchFamily="2" charset="77"/>
              </a:rPr>
              <a:t>Définir avec le patient le parcours</a:t>
            </a:r>
          </a:p>
          <a:p>
            <a:pPr marL="742950" lvl="1" indent="-285750">
              <a:lnSpc>
                <a:spcPts val="244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171B6A"/>
                </a:solidFill>
                <a:latin typeface="Work Sans Medium" pitchFamily="2" charset="77"/>
              </a:rPr>
              <a:t>Inscrire le patient aux ateliers</a:t>
            </a:r>
          </a:p>
          <a:p>
            <a:pPr marL="742950" lvl="1" indent="-285750">
              <a:lnSpc>
                <a:spcPts val="244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171B6A"/>
                </a:solidFill>
                <a:latin typeface="Work Sans Medium" pitchFamily="2" charset="77"/>
              </a:rPr>
              <a:t>Réaliser le suivi et la synthèse finale</a:t>
            </a:r>
          </a:p>
          <a:p>
            <a:pPr marL="742950" lvl="1" indent="-285750">
              <a:lnSpc>
                <a:spcPts val="244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171B6A"/>
                </a:solidFill>
                <a:latin typeface="Work Sans Medium" pitchFamily="2" charset="77"/>
              </a:rPr>
              <a:t>Saisir les données relatives à la PEC</a:t>
            </a:r>
          </a:p>
          <a:p>
            <a:pPr marL="742950" lvl="1" indent="-285750">
              <a:lnSpc>
                <a:spcPts val="2440"/>
              </a:lnSpc>
              <a:buFont typeface="Arial" panose="020B0604020202020204" pitchFamily="34" charset="0"/>
              <a:buChar char="•"/>
            </a:pPr>
            <a:endParaRPr lang="fr-FR" sz="2000" dirty="0">
              <a:solidFill>
                <a:srgbClr val="171B6A"/>
              </a:solidFill>
              <a:latin typeface="Work Sans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7936296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2694</TotalTime>
  <Words>598</Words>
  <Application>Microsoft Office PowerPoint</Application>
  <PresentationFormat>Grand écran</PresentationFormat>
  <Paragraphs>152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6" baseType="lpstr">
      <vt:lpstr>Arial</vt:lpstr>
      <vt:lpstr>Avenir Next</vt:lpstr>
      <vt:lpstr>Calibri</vt:lpstr>
      <vt:lpstr>Calibri Light</vt:lpstr>
      <vt:lpstr>Raleway</vt:lpstr>
      <vt:lpstr>Raleway ExtraLight</vt:lpstr>
      <vt:lpstr>Raleway Medium</vt:lpstr>
      <vt:lpstr>Raleway SemiBold</vt:lpstr>
      <vt:lpstr>Wingdings</vt:lpstr>
      <vt:lpstr>Work Sans Black</vt:lpstr>
      <vt:lpstr>Work Sans Medium</vt:lpstr>
      <vt:lpstr>Work Sans SemiBold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Léa ANDRAULT</cp:lastModifiedBy>
  <cp:revision>23</cp:revision>
  <dcterms:created xsi:type="dcterms:W3CDTF">2023-02-14T13:37:22Z</dcterms:created>
  <dcterms:modified xsi:type="dcterms:W3CDTF">2023-07-27T11:58:40Z</dcterms:modified>
</cp:coreProperties>
</file>