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Lst>
  <p:notesMasterIdLst>
    <p:notesMasterId r:id="rId51"/>
  </p:notesMasterIdLst>
  <p:handoutMasterIdLst>
    <p:handoutMasterId r:id="rId52"/>
  </p:handoutMasterIdLst>
  <p:sldIdLst>
    <p:sldId id="970" r:id="rId2"/>
    <p:sldId id="772" r:id="rId3"/>
    <p:sldId id="1014" r:id="rId4"/>
    <p:sldId id="1060" r:id="rId5"/>
    <p:sldId id="1016" r:id="rId6"/>
    <p:sldId id="984" r:id="rId7"/>
    <p:sldId id="1076" r:id="rId8"/>
    <p:sldId id="1077" r:id="rId9"/>
    <p:sldId id="765" r:id="rId10"/>
    <p:sldId id="1024" r:id="rId11"/>
    <p:sldId id="1025" r:id="rId12"/>
    <p:sldId id="1026" r:id="rId13"/>
    <p:sldId id="1027" r:id="rId14"/>
    <p:sldId id="1017" r:id="rId15"/>
    <p:sldId id="1028" r:id="rId16"/>
    <p:sldId id="770" r:id="rId17"/>
    <p:sldId id="789" r:id="rId18"/>
    <p:sldId id="808" r:id="rId19"/>
    <p:sldId id="812" r:id="rId20"/>
    <p:sldId id="810" r:id="rId21"/>
    <p:sldId id="1030" r:id="rId22"/>
    <p:sldId id="1075" r:id="rId23"/>
    <p:sldId id="818" r:id="rId24"/>
    <p:sldId id="1038" r:id="rId25"/>
    <p:sldId id="1039" r:id="rId26"/>
    <p:sldId id="1040" r:id="rId27"/>
    <p:sldId id="1041" r:id="rId28"/>
    <p:sldId id="1042" r:id="rId29"/>
    <p:sldId id="1043" r:id="rId30"/>
    <p:sldId id="1078" r:id="rId31"/>
    <p:sldId id="1079" r:id="rId32"/>
    <p:sldId id="991" r:id="rId33"/>
    <p:sldId id="1013" r:id="rId34"/>
    <p:sldId id="1033" r:id="rId35"/>
    <p:sldId id="1034" r:id="rId36"/>
    <p:sldId id="1052" r:id="rId37"/>
    <p:sldId id="1035" r:id="rId38"/>
    <p:sldId id="993" r:id="rId39"/>
    <p:sldId id="1055" r:id="rId40"/>
    <p:sldId id="1080" r:id="rId41"/>
    <p:sldId id="1062" r:id="rId42"/>
    <p:sldId id="1065" r:id="rId43"/>
    <p:sldId id="1057" r:id="rId44"/>
    <p:sldId id="1064" r:id="rId45"/>
    <p:sldId id="1081" r:id="rId46"/>
    <p:sldId id="1067" r:id="rId47"/>
    <p:sldId id="1069" r:id="rId48"/>
    <p:sldId id="1066" r:id="rId49"/>
    <p:sldId id="965" r:id="rId50"/>
  </p:sldIdLst>
  <p:sldSz cx="9144000" cy="6858000" type="screen4x3"/>
  <p:notesSz cx="6858000" cy="9926638"/>
  <p:defaultTextStyle>
    <a:defPPr>
      <a:defRPr lang="fr-F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3929">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2DCDC"/>
    <a:srgbClr val="BDCDCD"/>
    <a:srgbClr val="777777"/>
    <a:srgbClr val="E742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906" autoAdjust="0"/>
    <p:restoredTop sz="86187" autoAdjust="0"/>
  </p:normalViewPr>
  <p:slideViewPr>
    <p:cSldViewPr>
      <p:cViewPr varScale="1">
        <p:scale>
          <a:sx n="85" d="100"/>
          <a:sy n="85" d="100"/>
        </p:scale>
        <p:origin x="1594" y="53"/>
      </p:cViewPr>
      <p:guideLst>
        <p:guide orient="horz" pos="3929"/>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4481810B-A344-4EDB-AB2B-1B838B2EB181}"/>
              </a:ext>
            </a:extLst>
          </p:cNvPr>
          <p:cNvSpPr>
            <a:spLocks noGrp="1"/>
          </p:cNvSpPr>
          <p:nvPr>
            <p:ph type="hdr" sz="quarter"/>
          </p:nvPr>
        </p:nvSpPr>
        <p:spPr>
          <a:xfrm>
            <a:off x="0" y="0"/>
            <a:ext cx="2971800" cy="496888"/>
          </a:xfrm>
          <a:prstGeom prst="rect">
            <a:avLst/>
          </a:prstGeom>
        </p:spPr>
        <p:txBody>
          <a:bodyPr vert="horz" lIns="91440" tIns="45720" rIns="91440" bIns="45720" rtlCol="0"/>
          <a:lstStyle>
            <a:lvl1pPr algn="l">
              <a:defRPr sz="1200">
                <a:cs typeface="Arial" charset="0"/>
              </a:defRPr>
            </a:lvl1pPr>
          </a:lstStyle>
          <a:p>
            <a:pPr>
              <a:defRPr/>
            </a:pPr>
            <a:endParaRPr lang="fr-FR"/>
          </a:p>
        </p:txBody>
      </p:sp>
      <p:sp>
        <p:nvSpPr>
          <p:cNvPr id="3" name="Espace réservé de la date 2">
            <a:extLst>
              <a:ext uri="{FF2B5EF4-FFF2-40B4-BE49-F238E27FC236}">
                <a16:creationId xmlns:a16="http://schemas.microsoft.com/office/drawing/2014/main" id="{F2FD9C98-2E9B-437A-984A-2FA75650F3B1}"/>
              </a:ext>
            </a:extLst>
          </p:cNvPr>
          <p:cNvSpPr>
            <a:spLocks noGrp="1"/>
          </p:cNvSpPr>
          <p:nvPr>
            <p:ph type="dt" sz="quarter" idx="1"/>
          </p:nvPr>
        </p:nvSpPr>
        <p:spPr>
          <a:xfrm>
            <a:off x="3884613" y="0"/>
            <a:ext cx="2971800" cy="496888"/>
          </a:xfrm>
          <a:prstGeom prst="rect">
            <a:avLst/>
          </a:prstGeom>
        </p:spPr>
        <p:txBody>
          <a:bodyPr vert="horz" lIns="91440" tIns="45720" rIns="91440" bIns="45720" rtlCol="0"/>
          <a:lstStyle>
            <a:lvl1pPr algn="r">
              <a:defRPr sz="1200">
                <a:cs typeface="Arial" charset="0"/>
              </a:defRPr>
            </a:lvl1pPr>
          </a:lstStyle>
          <a:p>
            <a:pPr>
              <a:defRPr/>
            </a:pPr>
            <a:fld id="{E5FE669A-708D-45A2-8BF9-82D3A486B3E1}" type="datetimeFigureOut">
              <a:rPr lang="fr-FR"/>
              <a:pPr>
                <a:defRPr/>
              </a:pPr>
              <a:t>28/06/2023</a:t>
            </a:fld>
            <a:endParaRPr lang="fr-FR"/>
          </a:p>
        </p:txBody>
      </p:sp>
      <p:sp>
        <p:nvSpPr>
          <p:cNvPr id="4" name="Espace réservé du pied de page 3">
            <a:extLst>
              <a:ext uri="{FF2B5EF4-FFF2-40B4-BE49-F238E27FC236}">
                <a16:creationId xmlns:a16="http://schemas.microsoft.com/office/drawing/2014/main" id="{DC6B21D2-0C90-4E89-8B02-62BFE6A32D96}"/>
              </a:ext>
            </a:extLst>
          </p:cNvPr>
          <p:cNvSpPr>
            <a:spLocks noGrp="1"/>
          </p:cNvSpPr>
          <p:nvPr>
            <p:ph type="ftr" sz="quarter" idx="2"/>
          </p:nvPr>
        </p:nvSpPr>
        <p:spPr>
          <a:xfrm>
            <a:off x="0" y="9428163"/>
            <a:ext cx="2971800" cy="496887"/>
          </a:xfrm>
          <a:prstGeom prst="rect">
            <a:avLst/>
          </a:prstGeom>
        </p:spPr>
        <p:txBody>
          <a:bodyPr vert="horz" lIns="91440" tIns="45720" rIns="91440" bIns="45720" rtlCol="0" anchor="b"/>
          <a:lstStyle>
            <a:lvl1pPr algn="l">
              <a:defRPr sz="1200">
                <a:cs typeface="Arial" charset="0"/>
              </a:defRPr>
            </a:lvl1pPr>
          </a:lstStyle>
          <a:p>
            <a:pPr>
              <a:defRPr/>
            </a:pPr>
            <a:endParaRPr lang="fr-FR"/>
          </a:p>
        </p:txBody>
      </p:sp>
      <p:sp>
        <p:nvSpPr>
          <p:cNvPr id="5" name="Espace réservé du numéro de diapositive 4">
            <a:extLst>
              <a:ext uri="{FF2B5EF4-FFF2-40B4-BE49-F238E27FC236}">
                <a16:creationId xmlns:a16="http://schemas.microsoft.com/office/drawing/2014/main" id="{2517140B-D91B-4588-A7C4-D8758B59B8A4}"/>
              </a:ext>
            </a:extLst>
          </p:cNvPr>
          <p:cNvSpPr>
            <a:spLocks noGrp="1"/>
          </p:cNvSpPr>
          <p:nvPr>
            <p:ph type="sldNum" sz="quarter" idx="3"/>
          </p:nvPr>
        </p:nvSpPr>
        <p:spPr>
          <a:xfrm>
            <a:off x="3884613" y="9428163"/>
            <a:ext cx="2971800" cy="496887"/>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90728764-FAF6-41AD-94AB-5C39B70ABB5A}" type="slidenum">
              <a:rPr lang="fr-FR" altLang="fr-FR"/>
              <a:pPr>
                <a:defRPr/>
              </a:pPr>
              <a:t>‹N°›</a:t>
            </a:fld>
            <a:endParaRPr lang="fr-FR" altLang="fr-FR"/>
          </a:p>
        </p:txBody>
      </p:sp>
    </p:spTree>
    <p:extLst>
      <p:ext uri="{BB962C8B-B14F-4D97-AF65-F5344CB8AC3E}">
        <p14:creationId xmlns:p14="http://schemas.microsoft.com/office/powerpoint/2010/main" val="21122583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A77CAE9D-2D4A-4352-8384-909E12635C2B}"/>
              </a:ext>
            </a:extLst>
          </p:cNvPr>
          <p:cNvSpPr>
            <a:spLocks noGrp="1"/>
          </p:cNvSpPr>
          <p:nvPr>
            <p:ph type="hdr" sz="quarter"/>
          </p:nvPr>
        </p:nvSpPr>
        <p:spPr>
          <a:xfrm>
            <a:off x="0" y="0"/>
            <a:ext cx="2971800"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fr-FR"/>
          </a:p>
        </p:txBody>
      </p:sp>
      <p:sp>
        <p:nvSpPr>
          <p:cNvPr id="3" name="Espace réservé de la date 2">
            <a:extLst>
              <a:ext uri="{FF2B5EF4-FFF2-40B4-BE49-F238E27FC236}">
                <a16:creationId xmlns:a16="http://schemas.microsoft.com/office/drawing/2014/main" id="{EAA58A05-A8A7-4638-BC57-7F2E8BCF1A8E}"/>
              </a:ext>
            </a:extLst>
          </p:cNvPr>
          <p:cNvSpPr>
            <a:spLocks noGrp="1"/>
          </p:cNvSpPr>
          <p:nvPr>
            <p:ph type="dt" idx="1"/>
          </p:nvPr>
        </p:nvSpPr>
        <p:spPr>
          <a:xfrm>
            <a:off x="3884613" y="0"/>
            <a:ext cx="2971800"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93ACC203-D62A-432E-ADFF-0942F677CA5E}" type="datetimeFigureOut">
              <a:rPr lang="fr-FR"/>
              <a:pPr>
                <a:defRPr/>
              </a:pPr>
              <a:t>28/06/2023</a:t>
            </a:fld>
            <a:endParaRPr lang="fr-FR"/>
          </a:p>
        </p:txBody>
      </p:sp>
      <p:sp>
        <p:nvSpPr>
          <p:cNvPr id="4" name="Espace réservé de l'image des diapositives 3">
            <a:extLst>
              <a:ext uri="{FF2B5EF4-FFF2-40B4-BE49-F238E27FC236}">
                <a16:creationId xmlns:a16="http://schemas.microsoft.com/office/drawing/2014/main" id="{C439FDF3-3C50-468A-91F3-CF83E4CA8C98}"/>
              </a:ext>
            </a:extLst>
          </p:cNvPr>
          <p:cNvSpPr>
            <a:spLocks noGrp="1" noRot="1" noChangeAspect="1"/>
          </p:cNvSpPr>
          <p:nvPr>
            <p:ph type="sldImg" idx="2"/>
          </p:nvPr>
        </p:nvSpPr>
        <p:spPr>
          <a:xfrm>
            <a:off x="947738" y="744538"/>
            <a:ext cx="4962525" cy="3722687"/>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a:extLst>
              <a:ext uri="{FF2B5EF4-FFF2-40B4-BE49-F238E27FC236}">
                <a16:creationId xmlns:a16="http://schemas.microsoft.com/office/drawing/2014/main" id="{33B05F26-95C5-4303-978E-0B5E089AB6FF}"/>
              </a:ext>
            </a:extLst>
          </p:cNvPr>
          <p:cNvSpPr>
            <a:spLocks noGrp="1"/>
          </p:cNvSpPr>
          <p:nvPr>
            <p:ph type="body" sz="quarter" idx="3"/>
          </p:nvPr>
        </p:nvSpPr>
        <p:spPr>
          <a:xfrm>
            <a:off x="685800" y="4714875"/>
            <a:ext cx="5486400" cy="4467225"/>
          </a:xfrm>
          <a:prstGeom prst="rect">
            <a:avLst/>
          </a:prstGeom>
        </p:spPr>
        <p:txBody>
          <a:bodyPr vert="horz" lIns="91440" tIns="45720" rIns="91440" bIns="45720" rtlCol="0"/>
          <a:lstStyle/>
          <a:p>
            <a:pPr lvl="0"/>
            <a:r>
              <a:rPr lang="fr-FR" noProof="0"/>
              <a:t>Modifiez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a:extLst>
              <a:ext uri="{FF2B5EF4-FFF2-40B4-BE49-F238E27FC236}">
                <a16:creationId xmlns:a16="http://schemas.microsoft.com/office/drawing/2014/main" id="{71BA1C5B-3BA4-4E64-B8D9-C62CB3F5C7D1}"/>
              </a:ext>
            </a:extLst>
          </p:cNvPr>
          <p:cNvSpPr>
            <a:spLocks noGrp="1"/>
          </p:cNvSpPr>
          <p:nvPr>
            <p:ph type="ftr" sz="quarter" idx="4"/>
          </p:nvPr>
        </p:nvSpPr>
        <p:spPr>
          <a:xfrm>
            <a:off x="0" y="9428163"/>
            <a:ext cx="2971800"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fr-FR"/>
          </a:p>
        </p:txBody>
      </p:sp>
      <p:sp>
        <p:nvSpPr>
          <p:cNvPr id="7" name="Espace réservé du numéro de diapositive 6">
            <a:extLst>
              <a:ext uri="{FF2B5EF4-FFF2-40B4-BE49-F238E27FC236}">
                <a16:creationId xmlns:a16="http://schemas.microsoft.com/office/drawing/2014/main" id="{DC40B078-4E7A-4C12-92AF-5A4F33D5AFE5}"/>
              </a:ext>
            </a:extLst>
          </p:cNvPr>
          <p:cNvSpPr>
            <a:spLocks noGrp="1"/>
          </p:cNvSpPr>
          <p:nvPr>
            <p:ph type="sldNum" sz="quarter" idx="5"/>
          </p:nvPr>
        </p:nvSpPr>
        <p:spPr>
          <a:xfrm>
            <a:off x="3884613" y="9428163"/>
            <a:ext cx="29718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5DD11F8C-5023-4C2A-95AE-EFEAFA421F28}" type="slidenum">
              <a:rPr lang="fr-FR" altLang="fr-FR"/>
              <a:pPr>
                <a:defRPr/>
              </a:pPr>
              <a:t>‹N°›</a:t>
            </a:fld>
            <a:endParaRPr lang="fr-FR" altLang="fr-FR"/>
          </a:p>
        </p:txBody>
      </p:sp>
    </p:spTree>
    <p:extLst>
      <p:ext uri="{BB962C8B-B14F-4D97-AF65-F5344CB8AC3E}">
        <p14:creationId xmlns:p14="http://schemas.microsoft.com/office/powerpoint/2010/main" val="29022162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AD9AC7B1-E7AC-4D1C-8ADC-F173BA12474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C69D4DD-3100-4E66-9B04-727422D6E6E5}" type="slidenum">
              <a:rPr lang="en-US" altLang="en-US">
                <a:latin typeface="Comic Sans MS" panose="030F0702030302020204" pitchFamily="66" charset="0"/>
              </a:rPr>
              <a:pPr>
                <a:spcBef>
                  <a:spcPct val="0"/>
                </a:spcBef>
              </a:pPr>
              <a:t>5</a:t>
            </a:fld>
            <a:endParaRPr lang="en-US" altLang="en-US">
              <a:latin typeface="Comic Sans MS" panose="030F0702030302020204" pitchFamily="66" charset="0"/>
            </a:endParaRPr>
          </a:p>
        </p:txBody>
      </p:sp>
      <p:sp>
        <p:nvSpPr>
          <p:cNvPr id="74755" name="Rectangle 2">
            <a:extLst>
              <a:ext uri="{FF2B5EF4-FFF2-40B4-BE49-F238E27FC236}">
                <a16:creationId xmlns:a16="http://schemas.microsoft.com/office/drawing/2014/main" id="{E7DB810A-C759-4F03-BE61-D4AB0C482AC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6" name="Rectangle 3">
            <a:extLst>
              <a:ext uri="{FF2B5EF4-FFF2-40B4-BE49-F238E27FC236}">
                <a16:creationId xmlns:a16="http://schemas.microsoft.com/office/drawing/2014/main" id="{407016AB-F0B4-4673-B52C-B541D9A7AD1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CB0136ED-02B5-402B-A5E7-800D4819DB9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EF65DF0-978C-45EF-94FE-4221C1D55142}" type="slidenum">
              <a:rPr lang="fr-FR" altLang="fr-FR">
                <a:latin typeface="Arial" panose="020B0604020202020204" pitchFamily="34" charset="0"/>
              </a:rPr>
              <a:pPr/>
              <a:t>28</a:t>
            </a:fld>
            <a:endParaRPr lang="fr-FR" altLang="fr-FR">
              <a:latin typeface="Arial" panose="020B0604020202020204" pitchFamily="34" charset="0"/>
            </a:endParaRPr>
          </a:p>
        </p:txBody>
      </p:sp>
      <p:sp>
        <p:nvSpPr>
          <p:cNvPr id="45059" name="Rectangle 2">
            <a:extLst>
              <a:ext uri="{FF2B5EF4-FFF2-40B4-BE49-F238E27FC236}">
                <a16:creationId xmlns:a16="http://schemas.microsoft.com/office/drawing/2014/main" id="{A5BA4243-64D6-4C0C-BF20-AFEE0703942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60" name="Rectangle 3">
            <a:extLst>
              <a:ext uri="{FF2B5EF4-FFF2-40B4-BE49-F238E27FC236}">
                <a16:creationId xmlns:a16="http://schemas.microsoft.com/office/drawing/2014/main" id="{46F75344-1164-430F-B304-443773322B6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fr-FR"/>
          </a:p>
          <a:p>
            <a:pPr eaLnBrk="1" hangingPunct="1"/>
            <a:endParaRPr lang="fr-FR" alt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0D14A07B-37DA-4120-8408-419BFFAA147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710CD3B-7E4D-46E6-8E51-5DA327FF7316}" type="slidenum">
              <a:rPr lang="fr-FR" altLang="fr-FR">
                <a:latin typeface="Arial" panose="020B0604020202020204" pitchFamily="34" charset="0"/>
              </a:rPr>
              <a:pPr/>
              <a:t>35</a:t>
            </a:fld>
            <a:endParaRPr lang="fr-FR" altLang="fr-FR">
              <a:latin typeface="Arial" panose="020B0604020202020204" pitchFamily="34" charset="0"/>
            </a:endParaRPr>
          </a:p>
        </p:txBody>
      </p:sp>
      <p:sp>
        <p:nvSpPr>
          <p:cNvPr id="37891" name="Rectangle 2">
            <a:extLst>
              <a:ext uri="{FF2B5EF4-FFF2-40B4-BE49-F238E27FC236}">
                <a16:creationId xmlns:a16="http://schemas.microsoft.com/office/drawing/2014/main" id="{1499A4E9-EF7F-4125-A22F-6EFAA34EECF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2" name="Rectangle 3">
            <a:extLst>
              <a:ext uri="{FF2B5EF4-FFF2-40B4-BE49-F238E27FC236}">
                <a16:creationId xmlns:a16="http://schemas.microsoft.com/office/drawing/2014/main" id="{8861E40D-3E0C-496A-9214-869D86DFDAE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05164C26-1C92-4285-AFFE-5D2F703630C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FD84C5C-D18A-482A-85FB-8D62249EC3FF}" type="slidenum">
              <a:rPr lang="fr-FR" altLang="fr-FR">
                <a:latin typeface="Arial" panose="020B0604020202020204" pitchFamily="34" charset="0"/>
                <a:ea typeface="MS PGothic" panose="020B0600070205080204" pitchFamily="34" charset="-128"/>
              </a:rPr>
              <a:pPr>
                <a:spcBef>
                  <a:spcPct val="0"/>
                </a:spcBef>
              </a:pPr>
              <a:t>36</a:t>
            </a:fld>
            <a:endParaRPr lang="fr-FR" altLang="fr-FR">
              <a:latin typeface="Arial" panose="020B0604020202020204" pitchFamily="34" charset="0"/>
              <a:ea typeface="MS PGothic" panose="020B0600070205080204" pitchFamily="34" charset="-128"/>
            </a:endParaRPr>
          </a:p>
        </p:txBody>
      </p:sp>
      <p:sp>
        <p:nvSpPr>
          <p:cNvPr id="88067" name="Rectangle 2">
            <a:extLst>
              <a:ext uri="{FF2B5EF4-FFF2-40B4-BE49-F238E27FC236}">
                <a16:creationId xmlns:a16="http://schemas.microsoft.com/office/drawing/2014/main" id="{23AA2AAA-A295-4F04-8F51-D9D92AD8772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8" name="Rectangle 3">
            <a:extLst>
              <a:ext uri="{FF2B5EF4-FFF2-40B4-BE49-F238E27FC236}">
                <a16:creationId xmlns:a16="http://schemas.microsoft.com/office/drawing/2014/main" id="{C0C270EA-155D-4A5A-BE34-341025FA170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fr-FR" altLang="fr-FR">
                <a:latin typeface="Arial" panose="020B0604020202020204" pitchFamily="34" charset="0"/>
              </a:rPr>
              <a:t>supprimer</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0D14A07B-37DA-4120-8408-419BFFAA147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710CD3B-7E4D-46E6-8E51-5DA327FF7316}" type="slidenum">
              <a:rPr lang="fr-FR" altLang="fr-FR">
                <a:latin typeface="Arial" panose="020B0604020202020204" pitchFamily="34" charset="0"/>
              </a:rPr>
              <a:pPr/>
              <a:t>37</a:t>
            </a:fld>
            <a:endParaRPr lang="fr-FR" altLang="fr-FR">
              <a:latin typeface="Arial" panose="020B0604020202020204" pitchFamily="34" charset="0"/>
            </a:endParaRPr>
          </a:p>
        </p:txBody>
      </p:sp>
      <p:sp>
        <p:nvSpPr>
          <p:cNvPr id="37891" name="Rectangle 2">
            <a:extLst>
              <a:ext uri="{FF2B5EF4-FFF2-40B4-BE49-F238E27FC236}">
                <a16:creationId xmlns:a16="http://schemas.microsoft.com/office/drawing/2014/main" id="{1499A4E9-EF7F-4125-A22F-6EFAA34EECF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2" name="Rectangle 3">
            <a:extLst>
              <a:ext uri="{FF2B5EF4-FFF2-40B4-BE49-F238E27FC236}">
                <a16:creationId xmlns:a16="http://schemas.microsoft.com/office/drawing/2014/main" id="{8861E40D-3E0C-496A-9214-869D86DFDAE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C2B31EB-834E-4FC3-9800-22527E14D238}" type="slidenum">
              <a:rPr lang="fr-FR" altLang="fr-FR" sz="1200"/>
              <a:pPr/>
              <a:t>46</a:t>
            </a:fld>
            <a:endParaRPr lang="fr-FR" altLang="fr-FR" sz="1200"/>
          </a:p>
        </p:txBody>
      </p:sp>
      <p:sp>
        <p:nvSpPr>
          <p:cNvPr id="58371" name="Rectangle 2"/>
          <p:cNvSpPr>
            <a:spLocks noGrp="1" noRot="1" noChangeAspect="1" noChangeArrowheads="1" noTextEdit="1"/>
          </p:cNvSpPr>
          <p:nvPr>
            <p:ph type="sldImg"/>
          </p:nvPr>
        </p:nvSpPr>
        <p:spPr>
          <a:xfrm>
            <a:off x="947738" y="744538"/>
            <a:ext cx="4962525" cy="3722687"/>
          </a:xfrm>
          <a:solidFill>
            <a:srgbClr val="FFFFFF"/>
          </a:solidFill>
          <a:ln/>
        </p:spPr>
      </p:sp>
      <p:sp>
        <p:nvSpPr>
          <p:cNvPr id="5837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fr-FR" altLang="fr-FR">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586620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8601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buFontTx/>
              <a:buChar char="•"/>
            </a:pPr>
            <a:r>
              <a:rPr lang="fr-CA" sz="800"/>
              <a:t>Source des données Recherche action menée depuis 2009 dans le cadre de la Communauté de pratique pour augmenter la capacité des organisations à utiliser les connaissances (Centre jeunesse, CSSS, CRDI, AQCPE) Trois recherches menées en collaboration avec le FRQSC auprès de N=35 équipes de recherche et N=40 milieux partenaires</a:t>
            </a:r>
          </a:p>
          <a:p>
            <a:pPr eaLnBrk="1" hangingPunct="1">
              <a:buFontTx/>
              <a:buChar char="•"/>
            </a:pPr>
            <a:endParaRPr lang="fr-CA" sz="800"/>
          </a:p>
          <a:p>
            <a:pPr eaLnBrk="1" hangingPunct="1">
              <a:buFontTx/>
              <a:buChar char="•"/>
            </a:pPr>
            <a:r>
              <a:rPr lang="fr-CA" sz="800"/>
              <a:t>Résultats issus de l’étude de Brière auprès des professionnels visés par le plan d’action sur le TC en traumatologie</a:t>
            </a:r>
          </a:p>
          <a:p>
            <a:pPr algn="just">
              <a:buFont typeface="Wingdings" pitchFamily="2" charset="2"/>
              <a:buNone/>
            </a:pPr>
            <a:endParaRPr lang="fr-CA" sz="800"/>
          </a:p>
          <a:p>
            <a:pPr algn="just">
              <a:buFont typeface="Wingdings" pitchFamily="2" charset="2"/>
              <a:buNone/>
            </a:pPr>
            <a:r>
              <a:rPr lang="fr-CA" sz="800"/>
              <a:t>331 personnes ont reçu le lien électronique et 245 d’entre elles ont rempli le questionnaire en entier (taux de réponse de 74%):</a:t>
            </a:r>
          </a:p>
          <a:p>
            <a:pPr algn="just">
              <a:buFont typeface="Wingdings" pitchFamily="2" charset="2"/>
              <a:buNone/>
            </a:pPr>
            <a:endParaRPr lang="fr-CA" altLang="fr-FR" sz="800"/>
          </a:p>
          <a:p>
            <a:pPr algn="just">
              <a:buFont typeface="Wingdings" pitchFamily="2" charset="2"/>
              <a:buChar char="§"/>
            </a:pPr>
            <a:r>
              <a:rPr lang="fr-CA" sz="800"/>
              <a:t>Les participants utilisent rarement les connaissances provenant d’articles scientifiques, du Web, de politiques ou procédures dans leur pratique mais se servent plutôt de leur expérience et de leurs connaissances acquises durant leur formation;</a:t>
            </a:r>
          </a:p>
          <a:p>
            <a:pPr algn="just">
              <a:buFont typeface="Wingdings" pitchFamily="2" charset="2"/>
              <a:buNone/>
            </a:pPr>
            <a:endParaRPr lang="fr-CA" sz="800"/>
          </a:p>
          <a:p>
            <a:pPr algn="just">
              <a:buFont typeface="Wingdings" pitchFamily="2" charset="2"/>
              <a:buChar char="§"/>
            </a:pPr>
            <a:r>
              <a:rPr lang="fr-CA" sz="800"/>
              <a:t>Une proportion considérable des participants sondés n’utilisent pas les bases de données principalement par manque de temps ou de connaissance des bases de données existantes;  </a:t>
            </a:r>
          </a:p>
          <a:p>
            <a:pPr algn="just">
              <a:buFont typeface="Wingdings" pitchFamily="2" charset="2"/>
              <a:buNone/>
            </a:pPr>
            <a:endParaRPr lang="fr-CA" sz="800"/>
          </a:p>
          <a:p>
            <a:pPr algn="just">
              <a:buFont typeface="Wingdings" pitchFamily="2" charset="2"/>
              <a:buChar char="§"/>
            </a:pPr>
            <a:r>
              <a:rPr lang="fr-CA" sz="800"/>
              <a:t>Bien qu’en général les participants perçoivent que leur organisation offre un contexte plutôt favorable par rapport au changement de pratiques, plusieurs trouvent les ressources insuffisantes pour réaliser ces changements;</a:t>
            </a:r>
          </a:p>
          <a:p>
            <a:pPr algn="just">
              <a:buFont typeface="Wingdings" pitchFamily="2" charset="2"/>
              <a:buChar char="§"/>
            </a:pPr>
            <a:endParaRPr lang="fr-CA" altLang="fr-FR" sz="800"/>
          </a:p>
          <a:p>
            <a:pPr eaLnBrk="1" hangingPunct="1"/>
            <a:endParaRPr lang="fr-FR" sz="800"/>
          </a:p>
        </p:txBody>
      </p:sp>
      <p:sp>
        <p:nvSpPr>
          <p:cNvPr id="4" name="Espace réservé du numéro de diapositive 3"/>
          <p:cNvSpPr>
            <a:spLocks noGrp="1"/>
          </p:cNvSpPr>
          <p:nvPr>
            <p:ph type="sldNum" sz="quarter" idx="5"/>
          </p:nvPr>
        </p:nvSpPr>
        <p:spPr/>
        <p:txBody>
          <a:bodyPr/>
          <a:lstStyle/>
          <a:p>
            <a:pPr>
              <a:defRPr/>
            </a:pPr>
            <a:fld id="{4057DF7B-FD89-4E65-AA4F-51EA297C01BD}" type="slidenum">
              <a:rPr lang="fr-FR" smtClean="0"/>
              <a:pPr>
                <a:defRPr/>
              </a:pPr>
              <a:t>7</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Espace réservé de l'image des diapositives 1">
            <a:extLst>
              <a:ext uri="{FF2B5EF4-FFF2-40B4-BE49-F238E27FC236}">
                <a16:creationId xmlns:a16="http://schemas.microsoft.com/office/drawing/2014/main" id="{D5F2176C-0EB1-43AF-896C-39F6C4A8DC5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Espace réservé des commentaires 2">
            <a:extLst>
              <a:ext uri="{FF2B5EF4-FFF2-40B4-BE49-F238E27FC236}">
                <a16:creationId xmlns:a16="http://schemas.microsoft.com/office/drawing/2014/main" id="{022BE93E-D917-4A44-BAEF-5A5D336923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fr-FR"/>
              <a:t>Faire un comment de 1 min max</a:t>
            </a:r>
          </a:p>
        </p:txBody>
      </p:sp>
      <p:sp>
        <p:nvSpPr>
          <p:cNvPr id="15364" name="Espace réservé du numéro de diapositive 3">
            <a:extLst>
              <a:ext uri="{FF2B5EF4-FFF2-40B4-BE49-F238E27FC236}">
                <a16:creationId xmlns:a16="http://schemas.microsoft.com/office/drawing/2014/main" id="{BDCD6F1C-05A7-43AC-B012-4A6C4A5ED38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EEBAC81-C21B-4216-83A9-ACA98366FDE8}" type="slidenum">
              <a:rPr lang="fr-FR" altLang="fr-FR"/>
              <a:pPr>
                <a:spcBef>
                  <a:spcPct val="0"/>
                </a:spcBef>
              </a:pPr>
              <a:t>10</a:t>
            </a:fld>
            <a:endParaRPr lang="fr-FR" alt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Espace réservé de l'image des diapositives 1">
            <a:extLst>
              <a:ext uri="{FF2B5EF4-FFF2-40B4-BE49-F238E27FC236}">
                <a16:creationId xmlns:a16="http://schemas.microsoft.com/office/drawing/2014/main" id="{F98ECD33-022B-4D4B-91E1-2C0C2259E50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Espace réservé des commentaires 2">
            <a:extLst>
              <a:ext uri="{FF2B5EF4-FFF2-40B4-BE49-F238E27FC236}">
                <a16:creationId xmlns:a16="http://schemas.microsoft.com/office/drawing/2014/main" id="{719D9612-3165-48EF-BE16-E79E8762F5D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fr-FR"/>
              <a:t>Faire un comment de 1 min max</a:t>
            </a:r>
          </a:p>
        </p:txBody>
      </p:sp>
      <p:sp>
        <p:nvSpPr>
          <p:cNvPr id="17412" name="Espace réservé du numéro de diapositive 3">
            <a:extLst>
              <a:ext uri="{FF2B5EF4-FFF2-40B4-BE49-F238E27FC236}">
                <a16:creationId xmlns:a16="http://schemas.microsoft.com/office/drawing/2014/main" id="{6C4D88AC-BB4A-448A-8E00-88C100D6AA1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F437C9B-B50C-447A-B128-36FF3AEB8ED7}" type="slidenum">
              <a:rPr lang="fr-FR" altLang="fr-FR"/>
              <a:pPr>
                <a:spcBef>
                  <a:spcPct val="0"/>
                </a:spcBef>
              </a:pPr>
              <a:t>11</a:t>
            </a:fld>
            <a:endParaRPr lang="fr-FR" alt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Espace réservé de l'image des diapositives 1">
            <a:extLst>
              <a:ext uri="{FF2B5EF4-FFF2-40B4-BE49-F238E27FC236}">
                <a16:creationId xmlns:a16="http://schemas.microsoft.com/office/drawing/2014/main" id="{2C6B899F-51B0-4FE2-BE58-1D77A79488D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Espace réservé des commentaires 2">
            <a:extLst>
              <a:ext uri="{FF2B5EF4-FFF2-40B4-BE49-F238E27FC236}">
                <a16:creationId xmlns:a16="http://schemas.microsoft.com/office/drawing/2014/main" id="{72D14988-B05A-41EF-8496-ED8BD08A795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fr-FR"/>
              <a:t>Faire un comment de 1 min max</a:t>
            </a:r>
          </a:p>
        </p:txBody>
      </p:sp>
      <p:sp>
        <p:nvSpPr>
          <p:cNvPr id="19460" name="Espace réservé du numéro de diapositive 3">
            <a:extLst>
              <a:ext uri="{FF2B5EF4-FFF2-40B4-BE49-F238E27FC236}">
                <a16:creationId xmlns:a16="http://schemas.microsoft.com/office/drawing/2014/main" id="{0C3084A8-26CB-4B4A-B0F0-9F3184342DB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0D1E6A1-330D-4C6C-AD08-97BF9F9C962C}" type="slidenum">
              <a:rPr lang="fr-FR" altLang="fr-FR"/>
              <a:pPr>
                <a:spcBef>
                  <a:spcPct val="0"/>
                </a:spcBef>
              </a:pPr>
              <a:t>12</a:t>
            </a:fld>
            <a:endParaRPr lang="fr-FR" alt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Espace réservé de l'image des diapositives 1">
            <a:extLst>
              <a:ext uri="{FF2B5EF4-FFF2-40B4-BE49-F238E27FC236}">
                <a16:creationId xmlns:a16="http://schemas.microsoft.com/office/drawing/2014/main" id="{564298FA-9CDF-457C-AF5E-3615D4326B5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Espace réservé des commentaires 2">
            <a:extLst>
              <a:ext uri="{FF2B5EF4-FFF2-40B4-BE49-F238E27FC236}">
                <a16:creationId xmlns:a16="http://schemas.microsoft.com/office/drawing/2014/main" id="{14377D11-8BF4-46AE-827A-C20E96EEC69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fr-FR"/>
              <a:t>Faire un comment de 1 min max</a:t>
            </a:r>
          </a:p>
        </p:txBody>
      </p:sp>
      <p:sp>
        <p:nvSpPr>
          <p:cNvPr id="21508" name="Espace réservé du numéro de diapositive 3">
            <a:extLst>
              <a:ext uri="{FF2B5EF4-FFF2-40B4-BE49-F238E27FC236}">
                <a16:creationId xmlns:a16="http://schemas.microsoft.com/office/drawing/2014/main" id="{2CED0CD8-2F6B-4B98-9CC2-B2F4A064E77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88027B8-18FC-41EA-BA11-5941164A8275}" type="slidenum">
              <a:rPr lang="fr-FR" altLang="fr-FR"/>
              <a:pPr>
                <a:spcBef>
                  <a:spcPct val="0"/>
                </a:spcBef>
              </a:pPr>
              <a:t>13</a:t>
            </a:fld>
            <a:endParaRPr lang="fr-FR" alt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AB679F21-07CD-4F9A-872C-179F858F4A5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346607AD-3DA7-4DDE-AB23-D07355FBDF42}" type="slidenum">
              <a:rPr lang="fr-FR" altLang="fr-FR"/>
              <a:pPr/>
              <a:t>20</a:t>
            </a:fld>
            <a:endParaRPr lang="fr-FR" altLang="fr-FR"/>
          </a:p>
        </p:txBody>
      </p:sp>
      <p:sp>
        <p:nvSpPr>
          <p:cNvPr id="32771" name="Rectangle 2">
            <a:extLst>
              <a:ext uri="{FF2B5EF4-FFF2-40B4-BE49-F238E27FC236}">
                <a16:creationId xmlns:a16="http://schemas.microsoft.com/office/drawing/2014/main" id="{E24C3640-9F99-4A93-BA52-6F1D1C18E3D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2" name="Rectangle 3">
            <a:extLst>
              <a:ext uri="{FF2B5EF4-FFF2-40B4-BE49-F238E27FC236}">
                <a16:creationId xmlns:a16="http://schemas.microsoft.com/office/drawing/2014/main" id="{8F91A726-6FBB-46E7-B657-A7942E123FD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60D7EE5F-881A-4EE0-9176-630DE6775E0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C57E742A-2A39-4332-A502-46B68B34C600}" type="slidenum">
              <a:rPr lang="fr-FR" altLang="fr-FR">
                <a:latin typeface="Arial" panose="020B0604020202020204" pitchFamily="34" charset="0"/>
              </a:rPr>
              <a:pPr/>
              <a:t>24</a:t>
            </a:fld>
            <a:endParaRPr lang="fr-FR" altLang="fr-FR">
              <a:latin typeface="Arial" panose="020B0604020202020204" pitchFamily="34" charset="0"/>
            </a:endParaRPr>
          </a:p>
        </p:txBody>
      </p:sp>
      <p:sp>
        <p:nvSpPr>
          <p:cNvPr id="40963" name="Rectangle 2">
            <a:extLst>
              <a:ext uri="{FF2B5EF4-FFF2-40B4-BE49-F238E27FC236}">
                <a16:creationId xmlns:a16="http://schemas.microsoft.com/office/drawing/2014/main" id="{2709FADA-4FE9-4DF5-BCB1-0E33F731CD9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a:extLst>
              <a:ext uri="{FF2B5EF4-FFF2-40B4-BE49-F238E27FC236}">
                <a16:creationId xmlns:a16="http://schemas.microsoft.com/office/drawing/2014/main" id="{3A0B3610-0A69-41BD-A2D6-9BFAA0F71AC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fr-FR"/>
          </a:p>
          <a:p>
            <a:pPr eaLnBrk="1" hangingPunct="1"/>
            <a:endParaRPr lang="fr-FR" alt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F14B902E-EDEA-42C7-B4DB-3D3723F55FD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7F1415C-3D29-4129-ABB0-5D8CC5CB1DA2}" type="slidenum">
              <a:rPr lang="fr-FR" altLang="fr-FR">
                <a:latin typeface="Arial" panose="020B0604020202020204" pitchFamily="34" charset="0"/>
              </a:rPr>
              <a:pPr/>
              <a:t>26</a:t>
            </a:fld>
            <a:endParaRPr lang="fr-FR" altLang="fr-FR">
              <a:latin typeface="Arial" panose="020B0604020202020204" pitchFamily="34" charset="0"/>
            </a:endParaRPr>
          </a:p>
        </p:txBody>
      </p:sp>
      <p:sp>
        <p:nvSpPr>
          <p:cNvPr id="43011" name="Rectangle 2">
            <a:extLst>
              <a:ext uri="{FF2B5EF4-FFF2-40B4-BE49-F238E27FC236}">
                <a16:creationId xmlns:a16="http://schemas.microsoft.com/office/drawing/2014/main" id="{8CC475FD-24FF-4FCD-8BB5-F34334E23E9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2" name="Rectangle 3">
            <a:extLst>
              <a:ext uri="{FF2B5EF4-FFF2-40B4-BE49-F238E27FC236}">
                <a16:creationId xmlns:a16="http://schemas.microsoft.com/office/drawing/2014/main" id="{A31ECD14-5656-445E-8011-90772DFD667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fr-FR"/>
          </a:p>
          <a:p>
            <a:pPr eaLnBrk="1" hangingPunct="1"/>
            <a:endParaRPr lang="fr-FR" alt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cxnSp>
        <p:nvCxnSpPr>
          <p:cNvPr id="4" name="Straight Connector 7">
            <a:extLst>
              <a:ext uri="{FF2B5EF4-FFF2-40B4-BE49-F238E27FC236}">
                <a16:creationId xmlns:a16="http://schemas.microsoft.com/office/drawing/2014/main" id="{CE44035E-A705-4B2F-A7E9-DFF5CFBF1118}"/>
              </a:ext>
            </a:extLst>
          </p:cNvPr>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fr-FR"/>
              <a:t>Modifiez le style du titre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5" name="Date Placeholder 3">
            <a:extLst>
              <a:ext uri="{FF2B5EF4-FFF2-40B4-BE49-F238E27FC236}">
                <a16:creationId xmlns:a16="http://schemas.microsoft.com/office/drawing/2014/main" id="{34A1019C-8B6F-4696-814D-5AD41843AE8C}"/>
              </a:ext>
            </a:extLst>
          </p:cNvPr>
          <p:cNvSpPr>
            <a:spLocks noGrp="1"/>
          </p:cNvSpPr>
          <p:nvPr>
            <p:ph type="dt" sz="half" idx="10"/>
          </p:nvPr>
        </p:nvSpPr>
        <p:spPr/>
        <p:txBody>
          <a:bodyPr/>
          <a:lstStyle>
            <a:lvl1pPr>
              <a:defRPr/>
            </a:lvl1pPr>
          </a:lstStyle>
          <a:p>
            <a:pPr>
              <a:defRPr/>
            </a:pPr>
            <a:fld id="{D9229702-B148-4E98-BBF6-DE00E50CD5ED}" type="datetime1">
              <a:rPr lang="fr-FR"/>
              <a:pPr>
                <a:defRPr/>
              </a:pPr>
              <a:t>28/06/2023</a:t>
            </a:fld>
            <a:endParaRPr lang="fr-FR"/>
          </a:p>
        </p:txBody>
      </p:sp>
      <p:sp>
        <p:nvSpPr>
          <p:cNvPr id="6" name="Footer Placeholder 4">
            <a:extLst>
              <a:ext uri="{FF2B5EF4-FFF2-40B4-BE49-F238E27FC236}">
                <a16:creationId xmlns:a16="http://schemas.microsoft.com/office/drawing/2014/main" id="{FDCD4487-24DC-479F-B347-E50A0F9749D5}"/>
              </a:ext>
            </a:extLst>
          </p:cNvPr>
          <p:cNvSpPr>
            <a:spLocks noGrp="1"/>
          </p:cNvSpPr>
          <p:nvPr>
            <p:ph type="ftr" sz="quarter" idx="11"/>
          </p:nvPr>
        </p:nvSpPr>
        <p:spPr/>
        <p:txBody>
          <a:bodyPr/>
          <a:lstStyle>
            <a:lvl1pPr>
              <a:defRPr/>
            </a:lvl1pPr>
          </a:lstStyle>
          <a:p>
            <a:pPr>
              <a:defRPr/>
            </a:pPr>
            <a:endParaRPr lang="fr-FR"/>
          </a:p>
        </p:txBody>
      </p:sp>
      <p:sp>
        <p:nvSpPr>
          <p:cNvPr id="7" name="Slide Number Placeholder 5">
            <a:extLst>
              <a:ext uri="{FF2B5EF4-FFF2-40B4-BE49-F238E27FC236}">
                <a16:creationId xmlns:a16="http://schemas.microsoft.com/office/drawing/2014/main" id="{8C52B235-0D35-4BB8-8003-4430C29C441C}"/>
              </a:ext>
            </a:extLst>
          </p:cNvPr>
          <p:cNvSpPr>
            <a:spLocks noGrp="1"/>
          </p:cNvSpPr>
          <p:nvPr>
            <p:ph type="sldNum" sz="quarter" idx="12"/>
          </p:nvPr>
        </p:nvSpPr>
        <p:spPr/>
        <p:txBody>
          <a:bodyPr/>
          <a:lstStyle>
            <a:lvl1pPr>
              <a:defRPr smtClean="0"/>
            </a:lvl1pPr>
          </a:lstStyle>
          <a:p>
            <a:pPr>
              <a:defRPr/>
            </a:pPr>
            <a:fld id="{459484EA-D139-4EA7-8529-A423809AF8B8}" type="slidenum">
              <a:rPr lang="fr-FR" altLang="fr-FR"/>
              <a:pPr>
                <a:defRPr/>
              </a:pPr>
              <a:t>‹N°›</a:t>
            </a:fld>
            <a:endParaRPr lang="fr-FR" altLang="fr-FR"/>
          </a:p>
        </p:txBody>
      </p:sp>
    </p:spTree>
    <p:extLst>
      <p:ext uri="{BB962C8B-B14F-4D97-AF65-F5344CB8AC3E}">
        <p14:creationId xmlns:p14="http://schemas.microsoft.com/office/powerpoint/2010/main" val="3597890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a:extLst>
              <a:ext uri="{FF2B5EF4-FFF2-40B4-BE49-F238E27FC236}">
                <a16:creationId xmlns:a16="http://schemas.microsoft.com/office/drawing/2014/main" id="{25AF4157-09A7-4B3E-A919-2AF5A2C3F2D5}"/>
              </a:ext>
            </a:extLst>
          </p:cNvPr>
          <p:cNvSpPr>
            <a:spLocks noGrp="1"/>
          </p:cNvSpPr>
          <p:nvPr>
            <p:ph type="dt" sz="half" idx="10"/>
          </p:nvPr>
        </p:nvSpPr>
        <p:spPr/>
        <p:txBody>
          <a:bodyPr/>
          <a:lstStyle>
            <a:lvl1pPr>
              <a:defRPr/>
            </a:lvl1pPr>
          </a:lstStyle>
          <a:p>
            <a:pPr>
              <a:defRPr/>
            </a:pPr>
            <a:fld id="{EE2CEA8B-0A3C-43C8-853F-1501524D9799}" type="datetime1">
              <a:rPr lang="fr-FR"/>
              <a:pPr>
                <a:defRPr/>
              </a:pPr>
              <a:t>28/06/2023</a:t>
            </a:fld>
            <a:endParaRPr lang="fr-FR"/>
          </a:p>
        </p:txBody>
      </p:sp>
      <p:sp>
        <p:nvSpPr>
          <p:cNvPr id="5" name="Footer Placeholder 4">
            <a:extLst>
              <a:ext uri="{FF2B5EF4-FFF2-40B4-BE49-F238E27FC236}">
                <a16:creationId xmlns:a16="http://schemas.microsoft.com/office/drawing/2014/main" id="{D926FB8A-A384-4706-AC61-E30C00D23970}"/>
              </a:ext>
            </a:extLst>
          </p:cNvPr>
          <p:cNvSpPr>
            <a:spLocks noGrp="1"/>
          </p:cNvSpPr>
          <p:nvPr>
            <p:ph type="ftr" sz="quarter" idx="11"/>
          </p:nvPr>
        </p:nvSpPr>
        <p:spPr/>
        <p:txBody>
          <a:bodyPr/>
          <a:lstStyle>
            <a:lvl1pPr>
              <a:defRPr/>
            </a:lvl1pPr>
          </a:lstStyle>
          <a:p>
            <a:pPr>
              <a:defRPr/>
            </a:pPr>
            <a:endParaRPr lang="fr-FR"/>
          </a:p>
        </p:txBody>
      </p:sp>
      <p:sp>
        <p:nvSpPr>
          <p:cNvPr id="6" name="Slide Number Placeholder 5">
            <a:extLst>
              <a:ext uri="{FF2B5EF4-FFF2-40B4-BE49-F238E27FC236}">
                <a16:creationId xmlns:a16="http://schemas.microsoft.com/office/drawing/2014/main" id="{747E7F28-6432-48A0-B881-EB18C9C45542}"/>
              </a:ext>
            </a:extLst>
          </p:cNvPr>
          <p:cNvSpPr>
            <a:spLocks noGrp="1"/>
          </p:cNvSpPr>
          <p:nvPr>
            <p:ph type="sldNum" sz="quarter" idx="12"/>
          </p:nvPr>
        </p:nvSpPr>
        <p:spPr/>
        <p:txBody>
          <a:bodyPr/>
          <a:lstStyle>
            <a:lvl1pPr>
              <a:defRPr/>
            </a:lvl1pPr>
          </a:lstStyle>
          <a:p>
            <a:pPr>
              <a:defRPr/>
            </a:pPr>
            <a:fld id="{AB9D7ACD-B8C6-4A9F-8E39-DD94AEBD89D7}" type="slidenum">
              <a:rPr lang="fr-FR" altLang="fr-FR"/>
              <a:pPr>
                <a:defRPr/>
              </a:pPr>
              <a:t>‹N°›</a:t>
            </a:fld>
            <a:endParaRPr lang="fr-FR" altLang="fr-FR"/>
          </a:p>
        </p:txBody>
      </p:sp>
    </p:spTree>
    <p:extLst>
      <p:ext uri="{BB962C8B-B14F-4D97-AF65-F5344CB8AC3E}">
        <p14:creationId xmlns:p14="http://schemas.microsoft.com/office/powerpoint/2010/main" val="2280281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fr-FR"/>
              <a:t>Modifiez le style du titre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a:extLst>
              <a:ext uri="{FF2B5EF4-FFF2-40B4-BE49-F238E27FC236}">
                <a16:creationId xmlns:a16="http://schemas.microsoft.com/office/drawing/2014/main" id="{9B19274E-2637-4B1D-87DF-BF00FFF38840}"/>
              </a:ext>
            </a:extLst>
          </p:cNvPr>
          <p:cNvSpPr>
            <a:spLocks noGrp="1"/>
          </p:cNvSpPr>
          <p:nvPr>
            <p:ph type="dt" sz="half" idx="10"/>
          </p:nvPr>
        </p:nvSpPr>
        <p:spPr/>
        <p:txBody>
          <a:bodyPr/>
          <a:lstStyle>
            <a:lvl1pPr>
              <a:defRPr/>
            </a:lvl1pPr>
          </a:lstStyle>
          <a:p>
            <a:pPr>
              <a:defRPr/>
            </a:pPr>
            <a:fld id="{F287233B-5EDB-47F5-8079-55FCD3492A26}" type="datetime1">
              <a:rPr lang="fr-FR"/>
              <a:pPr>
                <a:defRPr/>
              </a:pPr>
              <a:t>28/06/2023</a:t>
            </a:fld>
            <a:endParaRPr lang="fr-FR"/>
          </a:p>
        </p:txBody>
      </p:sp>
      <p:sp>
        <p:nvSpPr>
          <p:cNvPr id="5" name="Footer Placeholder 4">
            <a:extLst>
              <a:ext uri="{FF2B5EF4-FFF2-40B4-BE49-F238E27FC236}">
                <a16:creationId xmlns:a16="http://schemas.microsoft.com/office/drawing/2014/main" id="{C86F8BB4-1441-4413-A4C0-D3FE6841F64F}"/>
              </a:ext>
            </a:extLst>
          </p:cNvPr>
          <p:cNvSpPr>
            <a:spLocks noGrp="1"/>
          </p:cNvSpPr>
          <p:nvPr>
            <p:ph type="ftr" sz="quarter" idx="11"/>
          </p:nvPr>
        </p:nvSpPr>
        <p:spPr/>
        <p:txBody>
          <a:bodyPr/>
          <a:lstStyle>
            <a:lvl1pPr>
              <a:defRPr/>
            </a:lvl1pPr>
          </a:lstStyle>
          <a:p>
            <a:pPr>
              <a:defRPr/>
            </a:pPr>
            <a:endParaRPr lang="fr-FR"/>
          </a:p>
        </p:txBody>
      </p:sp>
      <p:sp>
        <p:nvSpPr>
          <p:cNvPr id="6" name="Slide Number Placeholder 5">
            <a:extLst>
              <a:ext uri="{FF2B5EF4-FFF2-40B4-BE49-F238E27FC236}">
                <a16:creationId xmlns:a16="http://schemas.microsoft.com/office/drawing/2014/main" id="{08BACDC7-EDA0-445B-8C8E-7551D713695F}"/>
              </a:ext>
            </a:extLst>
          </p:cNvPr>
          <p:cNvSpPr>
            <a:spLocks noGrp="1"/>
          </p:cNvSpPr>
          <p:nvPr>
            <p:ph type="sldNum" sz="quarter" idx="12"/>
          </p:nvPr>
        </p:nvSpPr>
        <p:spPr/>
        <p:txBody>
          <a:bodyPr/>
          <a:lstStyle>
            <a:lvl1pPr>
              <a:defRPr/>
            </a:lvl1pPr>
          </a:lstStyle>
          <a:p>
            <a:pPr>
              <a:defRPr/>
            </a:pPr>
            <a:fld id="{91D93C9D-AD04-44A7-BE78-6350A4C1ED53}" type="slidenum">
              <a:rPr lang="fr-FR" altLang="fr-FR"/>
              <a:pPr>
                <a:defRPr/>
              </a:pPr>
              <a:t>‹N°›</a:t>
            </a:fld>
            <a:endParaRPr lang="fr-FR" altLang="fr-FR"/>
          </a:p>
        </p:txBody>
      </p:sp>
    </p:spTree>
    <p:extLst>
      <p:ext uri="{BB962C8B-B14F-4D97-AF65-F5344CB8AC3E}">
        <p14:creationId xmlns:p14="http://schemas.microsoft.com/office/powerpoint/2010/main" val="4210719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a:extLst>
              <a:ext uri="{FF2B5EF4-FFF2-40B4-BE49-F238E27FC236}">
                <a16:creationId xmlns:a16="http://schemas.microsoft.com/office/drawing/2014/main" id="{1EDF5554-4E5D-46A8-81F4-D081F16ED27C}"/>
              </a:ext>
            </a:extLst>
          </p:cNvPr>
          <p:cNvSpPr>
            <a:spLocks noGrp="1"/>
          </p:cNvSpPr>
          <p:nvPr>
            <p:ph type="dt" sz="half" idx="10"/>
          </p:nvPr>
        </p:nvSpPr>
        <p:spPr/>
        <p:txBody>
          <a:bodyPr/>
          <a:lstStyle>
            <a:lvl1pPr>
              <a:defRPr/>
            </a:lvl1pPr>
          </a:lstStyle>
          <a:p>
            <a:pPr>
              <a:defRPr/>
            </a:pPr>
            <a:fld id="{1A5D63C8-D8CE-4FF6-A5F0-82D0F41097D7}" type="datetime1">
              <a:rPr lang="fr-FR"/>
              <a:pPr>
                <a:defRPr/>
              </a:pPr>
              <a:t>28/06/2023</a:t>
            </a:fld>
            <a:endParaRPr lang="fr-FR"/>
          </a:p>
        </p:txBody>
      </p:sp>
      <p:sp>
        <p:nvSpPr>
          <p:cNvPr id="5" name="Footer Placeholder 4">
            <a:extLst>
              <a:ext uri="{FF2B5EF4-FFF2-40B4-BE49-F238E27FC236}">
                <a16:creationId xmlns:a16="http://schemas.microsoft.com/office/drawing/2014/main" id="{0298CDC6-08CA-4F1F-BD64-1D6105DD5141}"/>
              </a:ext>
            </a:extLst>
          </p:cNvPr>
          <p:cNvSpPr>
            <a:spLocks noGrp="1"/>
          </p:cNvSpPr>
          <p:nvPr>
            <p:ph type="ftr" sz="quarter" idx="11"/>
          </p:nvPr>
        </p:nvSpPr>
        <p:spPr/>
        <p:txBody>
          <a:bodyPr/>
          <a:lstStyle>
            <a:lvl1pPr>
              <a:defRPr/>
            </a:lvl1pPr>
          </a:lstStyle>
          <a:p>
            <a:pPr>
              <a:defRPr/>
            </a:pPr>
            <a:endParaRPr lang="fr-FR"/>
          </a:p>
        </p:txBody>
      </p:sp>
      <p:sp>
        <p:nvSpPr>
          <p:cNvPr id="6" name="Slide Number Placeholder 5">
            <a:extLst>
              <a:ext uri="{FF2B5EF4-FFF2-40B4-BE49-F238E27FC236}">
                <a16:creationId xmlns:a16="http://schemas.microsoft.com/office/drawing/2014/main" id="{52292B5A-5308-47E2-8F2F-87CB01D6E71A}"/>
              </a:ext>
            </a:extLst>
          </p:cNvPr>
          <p:cNvSpPr>
            <a:spLocks noGrp="1"/>
          </p:cNvSpPr>
          <p:nvPr>
            <p:ph type="sldNum" sz="quarter" idx="12"/>
          </p:nvPr>
        </p:nvSpPr>
        <p:spPr/>
        <p:txBody>
          <a:bodyPr/>
          <a:lstStyle>
            <a:lvl1pPr>
              <a:defRPr/>
            </a:lvl1pPr>
          </a:lstStyle>
          <a:p>
            <a:pPr>
              <a:defRPr/>
            </a:pPr>
            <a:fld id="{09DB438E-4064-443B-B223-5060557508F6}" type="slidenum">
              <a:rPr lang="fr-FR" altLang="fr-FR"/>
              <a:pPr>
                <a:defRPr/>
              </a:pPr>
              <a:t>‹N°›</a:t>
            </a:fld>
            <a:endParaRPr lang="fr-FR" altLang="fr-FR"/>
          </a:p>
        </p:txBody>
      </p:sp>
    </p:spTree>
    <p:extLst>
      <p:ext uri="{BB962C8B-B14F-4D97-AF65-F5344CB8AC3E}">
        <p14:creationId xmlns:p14="http://schemas.microsoft.com/office/powerpoint/2010/main" val="2580470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Pr>
        <a:solidFill>
          <a:schemeClr val="bg2"/>
        </a:solidFill>
        <a:effectLst/>
      </p:bgPr>
    </p:bg>
    <p:spTree>
      <p:nvGrpSpPr>
        <p:cNvPr id="1" name=""/>
        <p:cNvGrpSpPr/>
        <p:nvPr/>
      </p:nvGrpSpPr>
      <p:grpSpPr>
        <a:xfrm>
          <a:off x="0" y="0"/>
          <a:ext cx="0" cy="0"/>
          <a:chOff x="0" y="0"/>
          <a:chExt cx="0" cy="0"/>
        </a:xfrm>
      </p:grpSpPr>
      <p:cxnSp>
        <p:nvCxnSpPr>
          <p:cNvPr id="4" name="Straight Connector 6">
            <a:extLst>
              <a:ext uri="{FF2B5EF4-FFF2-40B4-BE49-F238E27FC236}">
                <a16:creationId xmlns:a16="http://schemas.microsoft.com/office/drawing/2014/main" id="{9DBA6161-590D-4EE5-9FA3-3A985DB40BC0}"/>
              </a:ext>
            </a:extLst>
          </p:cNvPr>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vl1pPr>
          </a:lstStyle>
          <a:p>
            <a:r>
              <a:rPr lang="fr-FR"/>
              <a:t>Modifiez le style du titre</a:t>
            </a:r>
            <a:endParaRPr lang="en-US" dirty="0"/>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5" name="Date Placeholder 3">
            <a:extLst>
              <a:ext uri="{FF2B5EF4-FFF2-40B4-BE49-F238E27FC236}">
                <a16:creationId xmlns:a16="http://schemas.microsoft.com/office/drawing/2014/main" id="{A8981459-0CD0-4CD5-A5F3-73C71F77B2CF}"/>
              </a:ext>
            </a:extLst>
          </p:cNvPr>
          <p:cNvSpPr>
            <a:spLocks noGrp="1"/>
          </p:cNvSpPr>
          <p:nvPr>
            <p:ph type="dt" sz="half" idx="10"/>
          </p:nvPr>
        </p:nvSpPr>
        <p:spPr/>
        <p:txBody>
          <a:bodyPr/>
          <a:lstStyle>
            <a:lvl1pPr>
              <a:defRPr/>
            </a:lvl1pPr>
          </a:lstStyle>
          <a:p>
            <a:pPr>
              <a:defRPr/>
            </a:pPr>
            <a:fld id="{1B097878-BD06-40C4-8830-DAC8ED41BF99}" type="datetime1">
              <a:rPr lang="fr-FR"/>
              <a:pPr>
                <a:defRPr/>
              </a:pPr>
              <a:t>28/06/2023</a:t>
            </a:fld>
            <a:endParaRPr lang="fr-FR"/>
          </a:p>
        </p:txBody>
      </p:sp>
      <p:sp>
        <p:nvSpPr>
          <p:cNvPr id="6" name="Footer Placeholder 4">
            <a:extLst>
              <a:ext uri="{FF2B5EF4-FFF2-40B4-BE49-F238E27FC236}">
                <a16:creationId xmlns:a16="http://schemas.microsoft.com/office/drawing/2014/main" id="{313CEB2B-493D-4FDD-BAE7-ED3B540CBA31}"/>
              </a:ext>
            </a:extLst>
          </p:cNvPr>
          <p:cNvSpPr>
            <a:spLocks noGrp="1"/>
          </p:cNvSpPr>
          <p:nvPr>
            <p:ph type="ftr" sz="quarter" idx="11"/>
          </p:nvPr>
        </p:nvSpPr>
        <p:spPr/>
        <p:txBody>
          <a:bodyPr/>
          <a:lstStyle>
            <a:lvl1pPr>
              <a:defRPr/>
            </a:lvl1pPr>
          </a:lstStyle>
          <a:p>
            <a:pPr>
              <a:defRPr/>
            </a:pPr>
            <a:endParaRPr lang="fr-FR"/>
          </a:p>
        </p:txBody>
      </p:sp>
      <p:sp>
        <p:nvSpPr>
          <p:cNvPr id="7" name="Slide Number Placeholder 5">
            <a:extLst>
              <a:ext uri="{FF2B5EF4-FFF2-40B4-BE49-F238E27FC236}">
                <a16:creationId xmlns:a16="http://schemas.microsoft.com/office/drawing/2014/main" id="{77716D4D-867E-426F-8CEE-E445F88639C1}"/>
              </a:ext>
            </a:extLst>
          </p:cNvPr>
          <p:cNvSpPr>
            <a:spLocks noGrp="1"/>
          </p:cNvSpPr>
          <p:nvPr>
            <p:ph type="sldNum" sz="quarter" idx="12"/>
          </p:nvPr>
        </p:nvSpPr>
        <p:spPr/>
        <p:txBody>
          <a:bodyPr/>
          <a:lstStyle>
            <a:lvl1pPr>
              <a:defRPr smtClean="0"/>
            </a:lvl1pPr>
          </a:lstStyle>
          <a:p>
            <a:pPr>
              <a:defRPr/>
            </a:pPr>
            <a:fld id="{69500BF8-0A9E-4D40-A02D-FD8C26EE16EE}" type="slidenum">
              <a:rPr lang="fr-FR" altLang="fr-FR"/>
              <a:pPr>
                <a:defRPr/>
              </a:pPr>
              <a:t>‹N°›</a:t>
            </a:fld>
            <a:endParaRPr lang="fr-FR" altLang="fr-FR"/>
          </a:p>
        </p:txBody>
      </p:sp>
    </p:spTree>
    <p:extLst>
      <p:ext uri="{BB962C8B-B14F-4D97-AF65-F5344CB8AC3E}">
        <p14:creationId xmlns:p14="http://schemas.microsoft.com/office/powerpoint/2010/main" val="40555612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3">
            <a:extLst>
              <a:ext uri="{FF2B5EF4-FFF2-40B4-BE49-F238E27FC236}">
                <a16:creationId xmlns:a16="http://schemas.microsoft.com/office/drawing/2014/main" id="{B6687FA7-E8C4-41A4-8757-E949BEBC90D7}"/>
              </a:ext>
            </a:extLst>
          </p:cNvPr>
          <p:cNvSpPr>
            <a:spLocks noGrp="1"/>
          </p:cNvSpPr>
          <p:nvPr>
            <p:ph type="dt" sz="half" idx="10"/>
          </p:nvPr>
        </p:nvSpPr>
        <p:spPr/>
        <p:txBody>
          <a:bodyPr/>
          <a:lstStyle>
            <a:lvl1pPr>
              <a:defRPr/>
            </a:lvl1pPr>
          </a:lstStyle>
          <a:p>
            <a:pPr>
              <a:defRPr/>
            </a:pPr>
            <a:fld id="{9FDA8F1B-9F52-4FBE-AFE5-BB2DFD5A905D}" type="datetime1">
              <a:rPr lang="fr-FR"/>
              <a:pPr>
                <a:defRPr/>
              </a:pPr>
              <a:t>28/06/2023</a:t>
            </a:fld>
            <a:endParaRPr lang="fr-FR"/>
          </a:p>
        </p:txBody>
      </p:sp>
      <p:sp>
        <p:nvSpPr>
          <p:cNvPr id="6" name="Footer Placeholder 4">
            <a:extLst>
              <a:ext uri="{FF2B5EF4-FFF2-40B4-BE49-F238E27FC236}">
                <a16:creationId xmlns:a16="http://schemas.microsoft.com/office/drawing/2014/main" id="{708D9C03-B6BD-42B8-876C-403D7838B8C2}"/>
              </a:ext>
            </a:extLst>
          </p:cNvPr>
          <p:cNvSpPr>
            <a:spLocks noGrp="1"/>
          </p:cNvSpPr>
          <p:nvPr>
            <p:ph type="ftr" sz="quarter" idx="11"/>
          </p:nvPr>
        </p:nvSpPr>
        <p:spPr/>
        <p:txBody>
          <a:bodyPr/>
          <a:lstStyle>
            <a:lvl1pPr>
              <a:defRPr/>
            </a:lvl1pPr>
          </a:lstStyle>
          <a:p>
            <a:pPr>
              <a:defRPr/>
            </a:pPr>
            <a:endParaRPr lang="fr-FR"/>
          </a:p>
        </p:txBody>
      </p:sp>
      <p:sp>
        <p:nvSpPr>
          <p:cNvPr id="7" name="Slide Number Placeholder 5">
            <a:extLst>
              <a:ext uri="{FF2B5EF4-FFF2-40B4-BE49-F238E27FC236}">
                <a16:creationId xmlns:a16="http://schemas.microsoft.com/office/drawing/2014/main" id="{057CC244-A925-4523-A5D5-C5297FB41E9B}"/>
              </a:ext>
            </a:extLst>
          </p:cNvPr>
          <p:cNvSpPr>
            <a:spLocks noGrp="1"/>
          </p:cNvSpPr>
          <p:nvPr>
            <p:ph type="sldNum" sz="quarter" idx="12"/>
          </p:nvPr>
        </p:nvSpPr>
        <p:spPr/>
        <p:txBody>
          <a:bodyPr/>
          <a:lstStyle>
            <a:lvl1pPr>
              <a:defRPr/>
            </a:lvl1pPr>
          </a:lstStyle>
          <a:p>
            <a:pPr>
              <a:defRPr/>
            </a:pPr>
            <a:fld id="{3840569C-58F1-49D5-A7C1-B5F2ABDC30CB}" type="slidenum">
              <a:rPr lang="fr-FR" altLang="fr-FR"/>
              <a:pPr>
                <a:defRPr/>
              </a:pPr>
              <a:t>‹N°›</a:t>
            </a:fld>
            <a:endParaRPr lang="fr-FR" altLang="fr-FR"/>
          </a:p>
        </p:txBody>
      </p:sp>
    </p:spTree>
    <p:extLst>
      <p:ext uri="{BB962C8B-B14F-4D97-AF65-F5344CB8AC3E}">
        <p14:creationId xmlns:p14="http://schemas.microsoft.com/office/powerpoint/2010/main" val="2887773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cxnSp>
        <p:nvCxnSpPr>
          <p:cNvPr id="7" name="Straight Connector 10">
            <a:extLst>
              <a:ext uri="{FF2B5EF4-FFF2-40B4-BE49-F238E27FC236}">
                <a16:creationId xmlns:a16="http://schemas.microsoft.com/office/drawing/2014/main" id="{FAC0B188-EDD8-4722-9FB4-A8879B1853AD}"/>
              </a:ext>
            </a:extLst>
          </p:cNvPr>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8" name="Date Placeholder 6">
            <a:extLst>
              <a:ext uri="{FF2B5EF4-FFF2-40B4-BE49-F238E27FC236}">
                <a16:creationId xmlns:a16="http://schemas.microsoft.com/office/drawing/2014/main" id="{18AF1E40-F5BE-471E-AA01-E61D4E93A7F5}"/>
              </a:ext>
            </a:extLst>
          </p:cNvPr>
          <p:cNvSpPr>
            <a:spLocks noGrp="1"/>
          </p:cNvSpPr>
          <p:nvPr>
            <p:ph type="dt" sz="half" idx="10"/>
          </p:nvPr>
        </p:nvSpPr>
        <p:spPr/>
        <p:txBody>
          <a:bodyPr/>
          <a:lstStyle>
            <a:lvl1pPr>
              <a:defRPr/>
            </a:lvl1pPr>
          </a:lstStyle>
          <a:p>
            <a:pPr>
              <a:defRPr/>
            </a:pPr>
            <a:fld id="{5B43C3C8-08D7-4934-A581-21ECFF95F518}" type="datetime1">
              <a:rPr lang="fr-FR"/>
              <a:pPr>
                <a:defRPr/>
              </a:pPr>
              <a:t>28/06/2023</a:t>
            </a:fld>
            <a:endParaRPr lang="fr-FR"/>
          </a:p>
        </p:txBody>
      </p:sp>
      <p:sp>
        <p:nvSpPr>
          <p:cNvPr id="9" name="Footer Placeholder 7">
            <a:extLst>
              <a:ext uri="{FF2B5EF4-FFF2-40B4-BE49-F238E27FC236}">
                <a16:creationId xmlns:a16="http://schemas.microsoft.com/office/drawing/2014/main" id="{9605ECE1-51D0-46CD-A8DE-63C2AD908C53}"/>
              </a:ext>
            </a:extLst>
          </p:cNvPr>
          <p:cNvSpPr>
            <a:spLocks noGrp="1"/>
          </p:cNvSpPr>
          <p:nvPr>
            <p:ph type="ftr" sz="quarter" idx="11"/>
          </p:nvPr>
        </p:nvSpPr>
        <p:spPr/>
        <p:txBody>
          <a:bodyPr/>
          <a:lstStyle>
            <a:lvl1pPr>
              <a:defRPr/>
            </a:lvl1pPr>
          </a:lstStyle>
          <a:p>
            <a:pPr>
              <a:defRPr/>
            </a:pPr>
            <a:endParaRPr lang="fr-FR"/>
          </a:p>
        </p:txBody>
      </p:sp>
      <p:sp>
        <p:nvSpPr>
          <p:cNvPr id="10" name="Slide Number Placeholder 8">
            <a:extLst>
              <a:ext uri="{FF2B5EF4-FFF2-40B4-BE49-F238E27FC236}">
                <a16:creationId xmlns:a16="http://schemas.microsoft.com/office/drawing/2014/main" id="{A4103B66-16F4-4503-A4C0-A2CB1C767E46}"/>
              </a:ext>
            </a:extLst>
          </p:cNvPr>
          <p:cNvSpPr>
            <a:spLocks noGrp="1"/>
          </p:cNvSpPr>
          <p:nvPr>
            <p:ph type="sldNum" sz="quarter" idx="12"/>
          </p:nvPr>
        </p:nvSpPr>
        <p:spPr/>
        <p:txBody>
          <a:bodyPr/>
          <a:lstStyle>
            <a:lvl1pPr>
              <a:defRPr smtClean="0"/>
            </a:lvl1pPr>
          </a:lstStyle>
          <a:p>
            <a:pPr>
              <a:defRPr/>
            </a:pPr>
            <a:fld id="{438C4D6C-F4F2-41F6-B434-70FD0D7E7C68}" type="slidenum">
              <a:rPr lang="fr-FR" altLang="fr-FR"/>
              <a:pPr>
                <a:defRPr/>
              </a:pPr>
              <a:t>‹N°›</a:t>
            </a:fld>
            <a:endParaRPr lang="fr-FR" altLang="fr-FR"/>
          </a:p>
        </p:txBody>
      </p:sp>
    </p:spTree>
    <p:extLst>
      <p:ext uri="{BB962C8B-B14F-4D97-AF65-F5344CB8AC3E}">
        <p14:creationId xmlns:p14="http://schemas.microsoft.com/office/powerpoint/2010/main" val="3753782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Date Placeholder 3">
            <a:extLst>
              <a:ext uri="{FF2B5EF4-FFF2-40B4-BE49-F238E27FC236}">
                <a16:creationId xmlns:a16="http://schemas.microsoft.com/office/drawing/2014/main" id="{A4A2B18A-5DFE-4374-B3F7-FF51C68A3A33}"/>
              </a:ext>
            </a:extLst>
          </p:cNvPr>
          <p:cNvSpPr>
            <a:spLocks noGrp="1"/>
          </p:cNvSpPr>
          <p:nvPr>
            <p:ph type="dt" sz="half" idx="10"/>
          </p:nvPr>
        </p:nvSpPr>
        <p:spPr/>
        <p:txBody>
          <a:bodyPr/>
          <a:lstStyle>
            <a:lvl1pPr>
              <a:defRPr/>
            </a:lvl1pPr>
          </a:lstStyle>
          <a:p>
            <a:pPr>
              <a:defRPr/>
            </a:pPr>
            <a:fld id="{B05637F9-3342-4D50-A97F-3B8BF0399ABF}" type="datetime1">
              <a:rPr lang="fr-FR"/>
              <a:pPr>
                <a:defRPr/>
              </a:pPr>
              <a:t>28/06/2023</a:t>
            </a:fld>
            <a:endParaRPr lang="fr-FR"/>
          </a:p>
        </p:txBody>
      </p:sp>
      <p:sp>
        <p:nvSpPr>
          <p:cNvPr id="4" name="Footer Placeholder 4">
            <a:extLst>
              <a:ext uri="{FF2B5EF4-FFF2-40B4-BE49-F238E27FC236}">
                <a16:creationId xmlns:a16="http://schemas.microsoft.com/office/drawing/2014/main" id="{B8813D68-954C-4536-9F4F-BF91A7632A4B}"/>
              </a:ext>
            </a:extLst>
          </p:cNvPr>
          <p:cNvSpPr>
            <a:spLocks noGrp="1"/>
          </p:cNvSpPr>
          <p:nvPr>
            <p:ph type="ftr" sz="quarter" idx="11"/>
          </p:nvPr>
        </p:nvSpPr>
        <p:spPr/>
        <p:txBody>
          <a:bodyPr/>
          <a:lstStyle>
            <a:lvl1pPr>
              <a:defRPr/>
            </a:lvl1pPr>
          </a:lstStyle>
          <a:p>
            <a:pPr>
              <a:defRPr/>
            </a:pPr>
            <a:endParaRPr lang="fr-FR"/>
          </a:p>
        </p:txBody>
      </p:sp>
      <p:sp>
        <p:nvSpPr>
          <p:cNvPr id="5" name="Slide Number Placeholder 5">
            <a:extLst>
              <a:ext uri="{FF2B5EF4-FFF2-40B4-BE49-F238E27FC236}">
                <a16:creationId xmlns:a16="http://schemas.microsoft.com/office/drawing/2014/main" id="{9541F1A6-EF09-4014-8042-D6B8DCBEEC42}"/>
              </a:ext>
            </a:extLst>
          </p:cNvPr>
          <p:cNvSpPr>
            <a:spLocks noGrp="1"/>
          </p:cNvSpPr>
          <p:nvPr>
            <p:ph type="sldNum" sz="quarter" idx="12"/>
          </p:nvPr>
        </p:nvSpPr>
        <p:spPr/>
        <p:txBody>
          <a:bodyPr/>
          <a:lstStyle>
            <a:lvl1pPr>
              <a:defRPr/>
            </a:lvl1pPr>
          </a:lstStyle>
          <a:p>
            <a:pPr>
              <a:defRPr/>
            </a:pPr>
            <a:fld id="{41196B46-4A50-4A97-960F-1C9C54758F9B}" type="slidenum">
              <a:rPr lang="fr-FR" altLang="fr-FR"/>
              <a:pPr>
                <a:defRPr/>
              </a:pPr>
              <a:t>‹N°›</a:t>
            </a:fld>
            <a:endParaRPr lang="fr-FR" altLang="fr-FR"/>
          </a:p>
        </p:txBody>
      </p:sp>
    </p:spTree>
    <p:extLst>
      <p:ext uri="{BB962C8B-B14F-4D97-AF65-F5344CB8AC3E}">
        <p14:creationId xmlns:p14="http://schemas.microsoft.com/office/powerpoint/2010/main" val="1219659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285CB4C-36D3-44DF-9852-060D0ECC33B8}"/>
              </a:ext>
            </a:extLst>
          </p:cNvPr>
          <p:cNvSpPr>
            <a:spLocks noGrp="1"/>
          </p:cNvSpPr>
          <p:nvPr>
            <p:ph type="dt" sz="half" idx="10"/>
          </p:nvPr>
        </p:nvSpPr>
        <p:spPr/>
        <p:txBody>
          <a:bodyPr/>
          <a:lstStyle>
            <a:lvl1pPr>
              <a:defRPr/>
            </a:lvl1pPr>
          </a:lstStyle>
          <a:p>
            <a:pPr>
              <a:defRPr/>
            </a:pPr>
            <a:fld id="{2978B1A9-6415-4D20-9628-0EBB2081A310}" type="datetime1">
              <a:rPr lang="fr-FR"/>
              <a:pPr>
                <a:defRPr/>
              </a:pPr>
              <a:t>28/06/2023</a:t>
            </a:fld>
            <a:endParaRPr lang="fr-FR"/>
          </a:p>
        </p:txBody>
      </p:sp>
      <p:sp>
        <p:nvSpPr>
          <p:cNvPr id="3" name="Footer Placeholder 4">
            <a:extLst>
              <a:ext uri="{FF2B5EF4-FFF2-40B4-BE49-F238E27FC236}">
                <a16:creationId xmlns:a16="http://schemas.microsoft.com/office/drawing/2014/main" id="{A4E20656-8AF0-4878-8686-7DCDFAA16481}"/>
              </a:ext>
            </a:extLst>
          </p:cNvPr>
          <p:cNvSpPr>
            <a:spLocks noGrp="1"/>
          </p:cNvSpPr>
          <p:nvPr>
            <p:ph type="ftr" sz="quarter" idx="11"/>
          </p:nvPr>
        </p:nvSpPr>
        <p:spPr/>
        <p:txBody>
          <a:bodyPr/>
          <a:lstStyle>
            <a:lvl1pPr>
              <a:defRPr/>
            </a:lvl1pPr>
          </a:lstStyle>
          <a:p>
            <a:pPr>
              <a:defRPr/>
            </a:pPr>
            <a:endParaRPr lang="fr-FR"/>
          </a:p>
        </p:txBody>
      </p:sp>
      <p:sp>
        <p:nvSpPr>
          <p:cNvPr id="4" name="Slide Number Placeholder 5">
            <a:extLst>
              <a:ext uri="{FF2B5EF4-FFF2-40B4-BE49-F238E27FC236}">
                <a16:creationId xmlns:a16="http://schemas.microsoft.com/office/drawing/2014/main" id="{5B6EE673-DF8E-4E90-857A-AD2981F1D5F2}"/>
              </a:ext>
            </a:extLst>
          </p:cNvPr>
          <p:cNvSpPr>
            <a:spLocks noGrp="1"/>
          </p:cNvSpPr>
          <p:nvPr>
            <p:ph type="sldNum" sz="quarter" idx="12"/>
          </p:nvPr>
        </p:nvSpPr>
        <p:spPr/>
        <p:txBody>
          <a:bodyPr/>
          <a:lstStyle>
            <a:lvl1pPr>
              <a:defRPr/>
            </a:lvl1pPr>
          </a:lstStyle>
          <a:p>
            <a:pPr>
              <a:defRPr/>
            </a:pPr>
            <a:fld id="{EEA76652-FA3F-4495-9B76-A865168B47C3}" type="slidenum">
              <a:rPr lang="fr-FR" altLang="fr-FR"/>
              <a:pPr>
                <a:defRPr/>
              </a:pPr>
              <a:t>‹N°›</a:t>
            </a:fld>
            <a:endParaRPr lang="fr-FR" altLang="fr-FR"/>
          </a:p>
        </p:txBody>
      </p:sp>
    </p:spTree>
    <p:extLst>
      <p:ext uri="{BB962C8B-B14F-4D97-AF65-F5344CB8AC3E}">
        <p14:creationId xmlns:p14="http://schemas.microsoft.com/office/powerpoint/2010/main" val="1906854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D7C5D3B-76F4-4A51-92EC-9672E902A30F}"/>
              </a:ext>
            </a:extLst>
          </p:cNvPr>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6" name="Date Placeholder 4">
            <a:extLst>
              <a:ext uri="{FF2B5EF4-FFF2-40B4-BE49-F238E27FC236}">
                <a16:creationId xmlns:a16="http://schemas.microsoft.com/office/drawing/2014/main" id="{4B7ABD82-1011-4992-84BF-75685BF7C674}"/>
              </a:ext>
            </a:extLst>
          </p:cNvPr>
          <p:cNvSpPr>
            <a:spLocks noGrp="1"/>
          </p:cNvSpPr>
          <p:nvPr>
            <p:ph type="dt" sz="half" idx="10"/>
          </p:nvPr>
        </p:nvSpPr>
        <p:spPr/>
        <p:txBody>
          <a:bodyPr/>
          <a:lstStyle>
            <a:lvl1pPr>
              <a:defRPr/>
            </a:lvl1pPr>
          </a:lstStyle>
          <a:p>
            <a:pPr>
              <a:defRPr/>
            </a:pPr>
            <a:fld id="{CCB91DEF-1686-4406-929C-9FED32DF668A}" type="datetime1">
              <a:rPr lang="fr-FR"/>
              <a:pPr>
                <a:defRPr/>
              </a:pPr>
              <a:t>28/06/2023</a:t>
            </a:fld>
            <a:endParaRPr lang="fr-FR"/>
          </a:p>
        </p:txBody>
      </p:sp>
      <p:sp>
        <p:nvSpPr>
          <p:cNvPr id="7" name="Footer Placeholder 5">
            <a:extLst>
              <a:ext uri="{FF2B5EF4-FFF2-40B4-BE49-F238E27FC236}">
                <a16:creationId xmlns:a16="http://schemas.microsoft.com/office/drawing/2014/main" id="{3732D5F9-7A08-4B7E-B92B-674EC4CAC300}"/>
              </a:ext>
            </a:extLst>
          </p:cNvPr>
          <p:cNvSpPr>
            <a:spLocks noGrp="1"/>
          </p:cNvSpPr>
          <p:nvPr>
            <p:ph type="ftr" sz="quarter" idx="11"/>
          </p:nvPr>
        </p:nvSpPr>
        <p:spPr/>
        <p:txBody>
          <a:bodyPr/>
          <a:lstStyle>
            <a:lvl1pPr>
              <a:defRPr/>
            </a:lvl1pPr>
          </a:lstStyle>
          <a:p>
            <a:pPr>
              <a:defRPr/>
            </a:pPr>
            <a:endParaRPr lang="fr-FR"/>
          </a:p>
        </p:txBody>
      </p:sp>
      <p:sp>
        <p:nvSpPr>
          <p:cNvPr id="8" name="Slide Number Placeholder 6">
            <a:extLst>
              <a:ext uri="{FF2B5EF4-FFF2-40B4-BE49-F238E27FC236}">
                <a16:creationId xmlns:a16="http://schemas.microsoft.com/office/drawing/2014/main" id="{597E85E4-DB1E-4EDC-8E8C-69D929FF767B}"/>
              </a:ext>
            </a:extLst>
          </p:cNvPr>
          <p:cNvSpPr>
            <a:spLocks noGrp="1"/>
          </p:cNvSpPr>
          <p:nvPr>
            <p:ph type="sldNum" sz="quarter" idx="12"/>
          </p:nvPr>
        </p:nvSpPr>
        <p:spPr/>
        <p:txBody>
          <a:bodyPr/>
          <a:lstStyle>
            <a:lvl1pPr>
              <a:defRPr smtClean="0"/>
            </a:lvl1pPr>
          </a:lstStyle>
          <a:p>
            <a:pPr>
              <a:defRPr/>
            </a:pPr>
            <a:fld id="{D7636565-96D4-4017-AC3C-BFA0F0041497}" type="slidenum">
              <a:rPr lang="fr-FR" altLang="fr-FR"/>
              <a:pPr>
                <a:defRPr/>
              </a:pPr>
              <a:t>‹N°›</a:t>
            </a:fld>
            <a:endParaRPr lang="fr-FR" altLang="fr-FR"/>
          </a:p>
        </p:txBody>
      </p:sp>
    </p:spTree>
    <p:extLst>
      <p:ext uri="{BB962C8B-B14F-4D97-AF65-F5344CB8AC3E}">
        <p14:creationId xmlns:p14="http://schemas.microsoft.com/office/powerpoint/2010/main" val="4243422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vl1pPr>
          </a:lstStyle>
          <a:p>
            <a:r>
              <a:rPr lang="fr-FR"/>
              <a:t>Modifiez le style du titre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endParaRPr lang="en-US" noProof="0"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3">
            <a:extLst>
              <a:ext uri="{FF2B5EF4-FFF2-40B4-BE49-F238E27FC236}">
                <a16:creationId xmlns:a16="http://schemas.microsoft.com/office/drawing/2014/main" id="{5209AD8D-C932-4340-A6B7-D6FDED91C11A}"/>
              </a:ext>
            </a:extLst>
          </p:cNvPr>
          <p:cNvSpPr>
            <a:spLocks noGrp="1"/>
          </p:cNvSpPr>
          <p:nvPr>
            <p:ph type="dt" sz="half" idx="10"/>
          </p:nvPr>
        </p:nvSpPr>
        <p:spPr/>
        <p:txBody>
          <a:bodyPr/>
          <a:lstStyle>
            <a:lvl1pPr>
              <a:defRPr/>
            </a:lvl1pPr>
          </a:lstStyle>
          <a:p>
            <a:pPr>
              <a:defRPr/>
            </a:pPr>
            <a:fld id="{1F333FBC-D8AE-4403-ABDB-929C05E6E638}" type="datetime1">
              <a:rPr lang="fr-FR"/>
              <a:pPr>
                <a:defRPr/>
              </a:pPr>
              <a:t>28/06/2023</a:t>
            </a:fld>
            <a:endParaRPr lang="fr-FR"/>
          </a:p>
        </p:txBody>
      </p:sp>
      <p:sp>
        <p:nvSpPr>
          <p:cNvPr id="6" name="Footer Placeholder 4">
            <a:extLst>
              <a:ext uri="{FF2B5EF4-FFF2-40B4-BE49-F238E27FC236}">
                <a16:creationId xmlns:a16="http://schemas.microsoft.com/office/drawing/2014/main" id="{FF2D95B5-429F-4C1F-B90E-5105CB81BFF1}"/>
              </a:ext>
            </a:extLst>
          </p:cNvPr>
          <p:cNvSpPr>
            <a:spLocks noGrp="1"/>
          </p:cNvSpPr>
          <p:nvPr>
            <p:ph type="ftr" sz="quarter" idx="11"/>
          </p:nvPr>
        </p:nvSpPr>
        <p:spPr/>
        <p:txBody>
          <a:bodyPr/>
          <a:lstStyle>
            <a:lvl1pPr>
              <a:defRPr/>
            </a:lvl1pPr>
          </a:lstStyle>
          <a:p>
            <a:pPr>
              <a:defRPr/>
            </a:pPr>
            <a:endParaRPr lang="fr-FR"/>
          </a:p>
        </p:txBody>
      </p:sp>
      <p:sp>
        <p:nvSpPr>
          <p:cNvPr id="7" name="Slide Number Placeholder 5">
            <a:extLst>
              <a:ext uri="{FF2B5EF4-FFF2-40B4-BE49-F238E27FC236}">
                <a16:creationId xmlns:a16="http://schemas.microsoft.com/office/drawing/2014/main" id="{301A781A-DE59-49C0-9522-89DE166EB1DE}"/>
              </a:ext>
            </a:extLst>
          </p:cNvPr>
          <p:cNvSpPr>
            <a:spLocks noGrp="1"/>
          </p:cNvSpPr>
          <p:nvPr>
            <p:ph type="sldNum" sz="quarter" idx="12"/>
          </p:nvPr>
        </p:nvSpPr>
        <p:spPr/>
        <p:txBody>
          <a:bodyPr/>
          <a:lstStyle>
            <a:lvl1pPr>
              <a:defRPr/>
            </a:lvl1pPr>
          </a:lstStyle>
          <a:p>
            <a:pPr>
              <a:defRPr/>
            </a:pPr>
            <a:fld id="{15F1FEB6-20FA-4EF6-ADA4-138C343CAA3D}" type="slidenum">
              <a:rPr lang="fr-FR" altLang="fr-FR"/>
              <a:pPr>
                <a:defRPr/>
              </a:pPr>
              <a:t>‹N°›</a:t>
            </a:fld>
            <a:endParaRPr lang="fr-FR" altLang="fr-FR"/>
          </a:p>
        </p:txBody>
      </p:sp>
    </p:spTree>
    <p:extLst>
      <p:ext uri="{BB962C8B-B14F-4D97-AF65-F5344CB8AC3E}">
        <p14:creationId xmlns:p14="http://schemas.microsoft.com/office/powerpoint/2010/main" val="2298473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CE9178B-F3D2-4043-954D-0BA1189A549E}"/>
              </a:ext>
            </a:extLst>
          </p:cNvPr>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Placeholder 1">
            <a:extLst>
              <a:ext uri="{FF2B5EF4-FFF2-40B4-BE49-F238E27FC236}">
                <a16:creationId xmlns:a16="http://schemas.microsoft.com/office/drawing/2014/main" id="{2ED02D70-D583-417C-9568-8456F2ABC61B}"/>
              </a:ext>
            </a:extLst>
          </p:cNvPr>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1028" name="Text Placeholder 2">
            <a:extLst>
              <a:ext uri="{FF2B5EF4-FFF2-40B4-BE49-F238E27FC236}">
                <a16:creationId xmlns:a16="http://schemas.microsoft.com/office/drawing/2014/main" id="{60A54537-3597-4EB3-845F-659D89468726}"/>
              </a:ext>
            </a:extLst>
          </p:cNvPr>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Modifiez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endParaRPr lang="en-US" altLang="fr-FR"/>
          </a:p>
        </p:txBody>
      </p:sp>
      <p:sp>
        <p:nvSpPr>
          <p:cNvPr id="7" name="Rectangle 6">
            <a:extLst>
              <a:ext uri="{FF2B5EF4-FFF2-40B4-BE49-F238E27FC236}">
                <a16:creationId xmlns:a16="http://schemas.microsoft.com/office/drawing/2014/main" id="{D115C3FE-8D03-4119-BBC0-6929259D7AAC}"/>
              </a:ext>
            </a:extLst>
          </p:cNvPr>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 name="Date Placeholder 3">
            <a:extLst>
              <a:ext uri="{FF2B5EF4-FFF2-40B4-BE49-F238E27FC236}">
                <a16:creationId xmlns:a16="http://schemas.microsoft.com/office/drawing/2014/main" id="{695D8DEC-67CA-4917-977F-A5C765548115}"/>
              </a:ext>
            </a:extLst>
          </p:cNvPr>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eaLnBrk="1" hangingPunct="1">
              <a:defRPr sz="1200">
                <a:solidFill>
                  <a:srgbClr val="FFFFFF"/>
                </a:solidFill>
                <a:cs typeface="Arial" panose="020B0604020202020204" pitchFamily="34" charset="0"/>
              </a:defRPr>
            </a:lvl1pPr>
          </a:lstStyle>
          <a:p>
            <a:pPr>
              <a:defRPr/>
            </a:pPr>
            <a:fld id="{E5435A19-9EED-4440-A4CE-31B10DD6A37B}" type="datetime1">
              <a:rPr lang="fr-FR"/>
              <a:pPr>
                <a:defRPr/>
              </a:pPr>
              <a:t>28/06/2023</a:t>
            </a:fld>
            <a:endParaRPr lang="fr-FR"/>
          </a:p>
        </p:txBody>
      </p:sp>
      <p:sp>
        <p:nvSpPr>
          <p:cNvPr id="5" name="Footer Placeholder 4">
            <a:extLst>
              <a:ext uri="{FF2B5EF4-FFF2-40B4-BE49-F238E27FC236}">
                <a16:creationId xmlns:a16="http://schemas.microsoft.com/office/drawing/2014/main" id="{40CE7853-9B56-4E5B-9BCC-9B0F6FAB8A8B}"/>
              </a:ext>
            </a:extLst>
          </p:cNvPr>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eaLnBrk="1" hangingPunct="1">
              <a:defRPr sz="1200">
                <a:solidFill>
                  <a:srgbClr val="FFFFFF"/>
                </a:solidFill>
                <a:cs typeface="Arial" panose="020B0604020202020204" pitchFamily="34" charset="0"/>
              </a:defRPr>
            </a:lvl1pPr>
          </a:lstStyle>
          <a:p>
            <a:pPr>
              <a:defRPr/>
            </a:pPr>
            <a:endParaRPr lang="fr-FR"/>
          </a:p>
        </p:txBody>
      </p:sp>
      <p:sp>
        <p:nvSpPr>
          <p:cNvPr id="6" name="Slide Number Placeholder 5">
            <a:extLst>
              <a:ext uri="{FF2B5EF4-FFF2-40B4-BE49-F238E27FC236}">
                <a16:creationId xmlns:a16="http://schemas.microsoft.com/office/drawing/2014/main" id="{9EE1886B-26DD-4BEB-A23F-4AF00F466FD4}"/>
              </a:ext>
            </a:extLst>
          </p:cNvPr>
          <p:cNvSpPr>
            <a:spLocks noGrp="1"/>
          </p:cNvSpPr>
          <p:nvPr>
            <p:ph type="sldNum" sz="quarter" idx="4"/>
          </p:nvPr>
        </p:nvSpPr>
        <p:spPr>
          <a:xfrm>
            <a:off x="7620000" y="19050"/>
            <a:ext cx="1066800" cy="328613"/>
          </a:xfrm>
          <a:prstGeom prst="rect">
            <a:avLst/>
          </a:prstGeom>
        </p:spPr>
        <p:txBody>
          <a:bodyPr vert="horz" wrap="square" lIns="91440" tIns="45720" rIns="91440" bIns="45720" numCol="1" anchor="ctr" anchorCtr="0" compatLnSpc="1">
            <a:prstTxWarp prst="textNoShape">
              <a:avLst/>
            </a:prstTxWarp>
          </a:bodyPr>
          <a:lstStyle>
            <a:lvl1pPr eaLnBrk="1" hangingPunct="1">
              <a:defRPr sz="1400" b="1" smtClean="0">
                <a:solidFill>
                  <a:srgbClr val="FFFFFF"/>
                </a:solidFill>
              </a:defRPr>
            </a:lvl1pPr>
          </a:lstStyle>
          <a:p>
            <a:pPr>
              <a:defRPr/>
            </a:pPr>
            <a:fld id="{FEA09B88-DC66-426C-A76F-79A661671249}"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sldLayoutIdLst>
    <p:sldLayoutId id="2147484204" r:id="rId1"/>
    <p:sldLayoutId id="2147484197" r:id="rId2"/>
    <p:sldLayoutId id="2147484205" r:id="rId3"/>
    <p:sldLayoutId id="2147484198" r:id="rId4"/>
    <p:sldLayoutId id="2147484206" r:id="rId5"/>
    <p:sldLayoutId id="2147484199" r:id="rId6"/>
    <p:sldLayoutId id="2147484200" r:id="rId7"/>
    <p:sldLayoutId id="2147484207" r:id="rId8"/>
    <p:sldLayoutId id="2147484201" r:id="rId9"/>
    <p:sldLayoutId id="2147484202" r:id="rId10"/>
    <p:sldLayoutId id="2147484203" r:id="rId11"/>
  </p:sldLayoutIdLst>
  <p:hf hdr="0" ftr="0" dt="0"/>
  <p:txStyles>
    <p:titleStyle>
      <a:lvl1pPr algn="l" rtl="0" eaLnBrk="0" fontAlgn="base" hangingPunct="0">
        <a:spcBef>
          <a:spcPct val="0"/>
        </a:spcBef>
        <a:spcAft>
          <a:spcPct val="0"/>
        </a:spcAft>
        <a:defRPr sz="4000" kern="1200" spc="-1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pitchFamily="34" charset="0"/>
        </a:defRPr>
      </a:lvl2pPr>
      <a:lvl3pPr algn="l" rtl="0" eaLnBrk="0" fontAlgn="base" hangingPunct="0">
        <a:spcBef>
          <a:spcPct val="0"/>
        </a:spcBef>
        <a:spcAft>
          <a:spcPct val="0"/>
        </a:spcAft>
        <a:defRPr sz="4000">
          <a:solidFill>
            <a:schemeClr val="tx2"/>
          </a:solidFill>
          <a:latin typeface="Arial" pitchFamily="34" charset="0"/>
        </a:defRPr>
      </a:lvl3pPr>
      <a:lvl4pPr algn="l" rtl="0" eaLnBrk="0" fontAlgn="base" hangingPunct="0">
        <a:spcBef>
          <a:spcPct val="0"/>
        </a:spcBef>
        <a:spcAft>
          <a:spcPct val="0"/>
        </a:spcAft>
        <a:defRPr sz="4000">
          <a:solidFill>
            <a:schemeClr val="tx2"/>
          </a:solidFill>
          <a:latin typeface="Arial" pitchFamily="34" charset="0"/>
        </a:defRPr>
      </a:lvl4pPr>
      <a:lvl5pPr algn="l" rtl="0" eaLnBrk="0" fontAlgn="base" hangingPunct="0">
        <a:spcBef>
          <a:spcPct val="0"/>
        </a:spcBef>
        <a:spcAft>
          <a:spcPct val="0"/>
        </a:spcAft>
        <a:defRPr sz="4000">
          <a:solidFill>
            <a:schemeClr val="tx2"/>
          </a:solidFill>
          <a:latin typeface="Arial" pitchFamily="34" charset="0"/>
        </a:defRPr>
      </a:lvl5pPr>
      <a:lvl6pPr marL="457200" algn="l" rtl="0" fontAlgn="base">
        <a:spcBef>
          <a:spcPct val="0"/>
        </a:spcBef>
        <a:spcAft>
          <a:spcPct val="0"/>
        </a:spcAft>
        <a:defRPr sz="4000">
          <a:solidFill>
            <a:schemeClr val="tx2"/>
          </a:solidFill>
          <a:latin typeface="Arial" pitchFamily="34" charset="0"/>
        </a:defRPr>
      </a:lvl6pPr>
      <a:lvl7pPr marL="914400" algn="l" rtl="0" fontAlgn="base">
        <a:spcBef>
          <a:spcPct val="0"/>
        </a:spcBef>
        <a:spcAft>
          <a:spcPct val="0"/>
        </a:spcAft>
        <a:defRPr sz="4000">
          <a:solidFill>
            <a:schemeClr val="tx2"/>
          </a:solidFill>
          <a:latin typeface="Arial" pitchFamily="34" charset="0"/>
        </a:defRPr>
      </a:lvl7pPr>
      <a:lvl8pPr marL="1371600" algn="l" rtl="0" fontAlgn="base">
        <a:spcBef>
          <a:spcPct val="0"/>
        </a:spcBef>
        <a:spcAft>
          <a:spcPct val="0"/>
        </a:spcAft>
        <a:defRPr sz="4000">
          <a:solidFill>
            <a:schemeClr val="tx2"/>
          </a:solidFill>
          <a:latin typeface="Arial" pitchFamily="34" charset="0"/>
        </a:defRPr>
      </a:lvl8pPr>
      <a:lvl9pPr marL="1828800" algn="l" rtl="0" fontAlgn="base">
        <a:spcBef>
          <a:spcPct val="0"/>
        </a:spcBef>
        <a:spcAft>
          <a:spcPct val="0"/>
        </a:spcAft>
        <a:defRPr sz="4000">
          <a:solidFill>
            <a:schemeClr val="tx2"/>
          </a:solidFill>
          <a:latin typeface="Arial" pitchFamily="34" charset="0"/>
        </a:defRPr>
      </a:lvl9pPr>
    </p:titleStyle>
    <p:bodyStyle>
      <a:lvl1pPr marL="182563" indent="-182563" algn="l" rtl="0" eaLnBrk="0" fontAlgn="base" hangingPunct="0">
        <a:spcBef>
          <a:spcPct val="20000"/>
        </a:spcBef>
        <a:spcAft>
          <a:spcPct val="0"/>
        </a:spcAft>
        <a:buClr>
          <a:schemeClr val="accent1"/>
        </a:buClr>
        <a:buSzPct val="85000"/>
        <a:buFont typeface="Arial" panose="020B0604020202020204" pitchFamily="34" charset="0"/>
        <a:buChar char="•"/>
        <a:defRPr sz="2400" kern="1200">
          <a:solidFill>
            <a:schemeClr val="tx1"/>
          </a:solidFill>
          <a:latin typeface="+mn-lt"/>
          <a:ea typeface="+mn-ea"/>
          <a:cs typeface="+mn-cs"/>
        </a:defRPr>
      </a:lvl1pPr>
      <a:lvl2pPr marL="457200" indent="-182563" algn="l" rtl="0" eaLnBrk="0" fontAlgn="base" hangingPunct="0">
        <a:spcBef>
          <a:spcPct val="20000"/>
        </a:spcBef>
        <a:spcAft>
          <a:spcPct val="0"/>
        </a:spcAft>
        <a:buClr>
          <a:schemeClr val="accent1"/>
        </a:buClr>
        <a:buSzPct val="85000"/>
        <a:buFont typeface="Arial" panose="020B0604020202020204" pitchFamily="34" charset="0"/>
        <a:buChar char="•"/>
        <a:defRPr sz="2000" kern="1200">
          <a:solidFill>
            <a:schemeClr val="tx1"/>
          </a:solidFill>
          <a:latin typeface="+mn-lt"/>
          <a:ea typeface="+mn-ea"/>
          <a:cs typeface="+mn-cs"/>
        </a:defRPr>
      </a:lvl2pPr>
      <a:lvl3pPr marL="730250" indent="-182563" algn="l" rtl="0" eaLnBrk="0" fontAlgn="base" hangingPunct="0">
        <a:spcBef>
          <a:spcPct val="20000"/>
        </a:spcBef>
        <a:spcAft>
          <a:spcPct val="0"/>
        </a:spcAft>
        <a:buClr>
          <a:schemeClr val="accent1"/>
        </a:buClr>
        <a:buSzPct val="90000"/>
        <a:buFont typeface="Arial" panose="020B0604020202020204" pitchFamily="34" charset="0"/>
        <a:buChar char="•"/>
        <a:defRPr kern="1200">
          <a:solidFill>
            <a:schemeClr val="tx1"/>
          </a:solidFill>
          <a:latin typeface="+mn-lt"/>
          <a:ea typeface="+mn-ea"/>
          <a:cs typeface="+mn-cs"/>
        </a:defRPr>
      </a:lvl3pPr>
      <a:lvl4pPr marL="1004888" indent="-182563" algn="l" rtl="0" eaLnBrk="0" fontAlgn="base" hangingPunct="0">
        <a:spcBef>
          <a:spcPct val="20000"/>
        </a:spcBef>
        <a:spcAft>
          <a:spcPct val="0"/>
        </a:spcAft>
        <a:buClr>
          <a:schemeClr val="accent1"/>
        </a:buClr>
        <a:buFont typeface="Arial" panose="020B0604020202020204" pitchFamily="34" charset="0"/>
        <a:buChar char="•"/>
        <a:defRPr sz="1600" kern="1200">
          <a:solidFill>
            <a:schemeClr val="tx1"/>
          </a:solidFill>
          <a:latin typeface="+mn-lt"/>
          <a:ea typeface="+mn-ea"/>
          <a:cs typeface="+mn-cs"/>
        </a:defRPr>
      </a:lvl4pPr>
      <a:lvl5pPr marL="1187450" indent="-136525" algn="l" rtl="0" eaLnBrk="0" fontAlgn="base" hangingPunct="0">
        <a:spcBef>
          <a:spcPct val="20000"/>
        </a:spcBef>
        <a:spcAft>
          <a:spcPct val="0"/>
        </a:spcAft>
        <a:buClr>
          <a:schemeClr val="accent1"/>
        </a:buClr>
        <a:buSzPct val="100000"/>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emf"/><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hyperlink" Target="https://www.cairn.info/revue-sante-publique-2018-3.htm" TargetMode="External"/><Relationship Id="rId3" Type="http://schemas.openxmlformats.org/officeDocument/2006/relationships/hyperlink" Target="https://www.cairn.info/publications-de-Victoria-Pagani--666657.htm" TargetMode="External"/><Relationship Id="rId7" Type="http://schemas.openxmlformats.org/officeDocument/2006/relationships/hyperlink" Target="https://www.cairn.info/revue-sante-publique.htm"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www.cairn.info/publications-de-Fr%C3%A9d%C3%A9rique-Claudot--139898.htm" TargetMode="External"/><Relationship Id="rId5" Type="http://schemas.openxmlformats.org/officeDocument/2006/relationships/hyperlink" Target="https://www.cairn.info/publications-de-Linda-Cambon--25211.htm" TargetMode="External"/><Relationship Id="rId4" Type="http://schemas.openxmlformats.org/officeDocument/2006/relationships/hyperlink" Target="https://www.cairn.info/publications-de-Fran%C3%A7ois-Alla--2141.htm" TargetMode="External"/><Relationship Id="rId9" Type="http://schemas.openxmlformats.org/officeDocument/2006/relationships/image" Target="../media/image2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cairn.info/publications-de-Jo&#235;lle-Kivits--25199.htm" TargetMode="External"/><Relationship Id="rId2" Type="http://schemas.openxmlformats.org/officeDocument/2006/relationships/hyperlink" Target="https://www.cairn.info/publications-de-Fran&#231;ois-Alla--2141.htm" TargetMode="External"/><Relationship Id="rId1" Type="http://schemas.openxmlformats.org/officeDocument/2006/relationships/slideLayout" Target="../slideLayouts/slideLayout2.xml"/><Relationship Id="rId5" Type="http://schemas.openxmlformats.org/officeDocument/2006/relationships/hyperlink" Target="https://www.cairn.info/revue-sante-publique-2015-3.htm" TargetMode="External"/><Relationship Id="rId4" Type="http://schemas.openxmlformats.org/officeDocument/2006/relationships/hyperlink" Target="https://www.cairn.info/revue-sante-publique.htm"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31.emf"/><Relationship Id="rId3" Type="http://schemas.openxmlformats.org/officeDocument/2006/relationships/image" Target="../media/image26.emf"/><Relationship Id="rId7" Type="http://schemas.openxmlformats.org/officeDocument/2006/relationships/image" Target="../media/image30.em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9.emf"/><Relationship Id="rId11" Type="http://schemas.openxmlformats.org/officeDocument/2006/relationships/image" Target="../media/image34.emf"/><Relationship Id="rId5" Type="http://schemas.openxmlformats.org/officeDocument/2006/relationships/image" Target="../media/image28.emf"/><Relationship Id="rId10" Type="http://schemas.openxmlformats.org/officeDocument/2006/relationships/image" Target="../media/image33.emf"/><Relationship Id="rId4" Type="http://schemas.openxmlformats.org/officeDocument/2006/relationships/image" Target="../media/image27.emf"/><Relationship Id="rId9" Type="http://schemas.openxmlformats.org/officeDocument/2006/relationships/image" Target="../media/image32.e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itre 1">
            <a:extLst>
              <a:ext uri="{FF2B5EF4-FFF2-40B4-BE49-F238E27FC236}">
                <a16:creationId xmlns:a16="http://schemas.microsoft.com/office/drawing/2014/main" id="{A04F5225-8253-4435-A368-1365256DBB52}"/>
              </a:ext>
            </a:extLst>
          </p:cNvPr>
          <p:cNvSpPr>
            <a:spLocks noGrp="1"/>
          </p:cNvSpPr>
          <p:nvPr>
            <p:ph type="ctrTitle"/>
          </p:nvPr>
        </p:nvSpPr>
        <p:spPr/>
        <p:txBody>
          <a:bodyPr/>
          <a:lstStyle/>
          <a:p>
            <a:pPr eaLnBrk="1" fontAlgn="auto" hangingPunct="1">
              <a:spcAft>
                <a:spcPts val="0"/>
              </a:spcAft>
              <a:defRPr/>
            </a:pPr>
            <a:r>
              <a:rPr lang="fr-CA" altLang="fr-FR" sz="3600" dirty="0"/>
              <a:t>Données probantes en </a:t>
            </a:r>
            <a:r>
              <a:rPr lang="fr-FR" altLang="fr-FR" sz="3600" dirty="0"/>
              <a:t>Promotion de la sante</a:t>
            </a:r>
            <a:br>
              <a:rPr lang="fr-FR" altLang="fr-FR" sz="3600" dirty="0"/>
            </a:br>
            <a:r>
              <a:rPr lang="fr-FR" altLang="fr-FR" sz="3200" i="1" dirty="0"/>
              <a:t>Les enjeux des collaborations chercheurs/acteurs</a:t>
            </a:r>
            <a:endParaRPr lang="fr-FR" altLang="fr-FR" sz="3200" dirty="0"/>
          </a:p>
        </p:txBody>
      </p:sp>
      <p:sp>
        <p:nvSpPr>
          <p:cNvPr id="2" name="Sous-titre 1">
            <a:extLst>
              <a:ext uri="{FF2B5EF4-FFF2-40B4-BE49-F238E27FC236}">
                <a16:creationId xmlns:a16="http://schemas.microsoft.com/office/drawing/2014/main" id="{9ED4DDCE-F7ED-4742-B57E-0EA64C67176E}"/>
              </a:ext>
            </a:extLst>
          </p:cNvPr>
          <p:cNvSpPr>
            <a:spLocks noGrp="1"/>
          </p:cNvSpPr>
          <p:nvPr>
            <p:ph type="subTitle" idx="1"/>
          </p:nvPr>
        </p:nvSpPr>
        <p:spPr>
          <a:xfrm>
            <a:off x="685800" y="4868863"/>
            <a:ext cx="7773988" cy="647700"/>
          </a:xfrm>
        </p:spPr>
        <p:txBody>
          <a:bodyPr/>
          <a:lstStyle/>
          <a:p>
            <a:pPr algn="r">
              <a:buFont typeface="Arial" charset="0"/>
              <a:buNone/>
              <a:defRPr/>
            </a:pPr>
            <a:r>
              <a:rPr lang="fr-FR" dirty="0"/>
              <a:t>Pr François ALLA</a:t>
            </a:r>
          </a:p>
          <a:p>
            <a:pPr algn="r">
              <a:buFont typeface="Arial" charset="0"/>
              <a:buNone/>
              <a:defRPr/>
            </a:pPr>
            <a:r>
              <a:rPr lang="fr-FR" dirty="0"/>
              <a:t>(avec Linda Cambon)</a:t>
            </a:r>
          </a:p>
        </p:txBody>
      </p:sp>
      <p:pic>
        <p:nvPicPr>
          <p:cNvPr id="6" name="Image 5">
            <a:extLst>
              <a:ext uri="{FF2B5EF4-FFF2-40B4-BE49-F238E27FC236}">
                <a16:creationId xmlns:a16="http://schemas.microsoft.com/office/drawing/2014/main" id="{21F56277-10B9-7D4F-AA69-A9E587FF2B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5729285"/>
            <a:ext cx="8400257" cy="1016005"/>
          </a:xfrm>
          <a:prstGeom prst="rect">
            <a:avLst/>
          </a:prstGeom>
        </p:spPr>
      </p:pic>
    </p:spTree>
    <p:extLst>
      <p:ext uri="{BB962C8B-B14F-4D97-AF65-F5344CB8AC3E}">
        <p14:creationId xmlns:p14="http://schemas.microsoft.com/office/powerpoint/2010/main" val="26877420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EE9330-64CF-4226-ADCA-D026F41B1BFF}"/>
              </a:ext>
            </a:extLst>
          </p:cNvPr>
          <p:cNvSpPr>
            <a:spLocks noGrp="1"/>
          </p:cNvSpPr>
          <p:nvPr>
            <p:ph type="title"/>
          </p:nvPr>
        </p:nvSpPr>
        <p:spPr>
          <a:xfrm>
            <a:off x="457200" y="0"/>
            <a:ext cx="8229600" cy="1143000"/>
          </a:xfrm>
        </p:spPr>
        <p:txBody>
          <a:bodyPr>
            <a:noAutofit/>
          </a:bodyPr>
          <a:lstStyle/>
          <a:p>
            <a:pPr>
              <a:defRPr/>
            </a:pPr>
            <a:r>
              <a:rPr lang="fr-FR" sz="2800" dirty="0">
                <a:solidFill>
                  <a:srgbClr val="7B9899"/>
                </a:solidFill>
              </a:rPr>
              <a:t>Evolution du taux de MSN en France  </a:t>
            </a:r>
            <a:r>
              <a:rPr lang="fr-FR" sz="2400" dirty="0">
                <a:solidFill>
                  <a:srgbClr val="7B9899"/>
                </a:solidFill>
              </a:rPr>
              <a:t>(BEH N°3-4 2008)</a:t>
            </a:r>
          </a:p>
        </p:txBody>
      </p:sp>
      <p:pic>
        <p:nvPicPr>
          <p:cNvPr id="14339" name="Picture 2">
            <a:extLst>
              <a:ext uri="{FF2B5EF4-FFF2-40B4-BE49-F238E27FC236}">
                <a16:creationId xmlns:a16="http://schemas.microsoft.com/office/drawing/2014/main" id="{BB6FA6A1-19BA-4A0F-8C74-AC13D258C3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1052513"/>
            <a:ext cx="7921625" cy="574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2091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a:extLst>
              <a:ext uri="{FF2B5EF4-FFF2-40B4-BE49-F238E27FC236}">
                <a16:creationId xmlns:a16="http://schemas.microsoft.com/office/drawing/2014/main" id="{73F85D9A-5F55-4C31-8AF5-56DDE54A68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1052513"/>
            <a:ext cx="7921625" cy="574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FFDF9672-878A-4CFD-9EB7-6CCECC5E0246}"/>
              </a:ext>
            </a:extLst>
          </p:cNvPr>
          <p:cNvSpPr/>
          <p:nvPr/>
        </p:nvSpPr>
        <p:spPr>
          <a:xfrm>
            <a:off x="1609725" y="5516563"/>
            <a:ext cx="1871663" cy="126841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600" dirty="0" err="1">
                <a:solidFill>
                  <a:srgbClr val="002060"/>
                </a:solidFill>
              </a:rPr>
              <a:t>Reco</a:t>
            </a:r>
            <a:r>
              <a:rPr lang="fr-FR" sz="1600" dirty="0">
                <a:solidFill>
                  <a:srgbClr val="002060"/>
                </a:solidFill>
              </a:rPr>
              <a:t>. De couchage sur le ventre (non basée sur la preuve)</a:t>
            </a:r>
          </a:p>
        </p:txBody>
      </p:sp>
      <p:sp>
        <p:nvSpPr>
          <p:cNvPr id="4" name="Flèche vers le haut 3">
            <a:extLst>
              <a:ext uri="{FF2B5EF4-FFF2-40B4-BE49-F238E27FC236}">
                <a16:creationId xmlns:a16="http://schemas.microsoft.com/office/drawing/2014/main" id="{73CE6F4E-AD2B-4C71-AE51-60109ED844AD}"/>
              </a:ext>
            </a:extLst>
          </p:cNvPr>
          <p:cNvSpPr/>
          <p:nvPr/>
        </p:nvSpPr>
        <p:spPr>
          <a:xfrm>
            <a:off x="2257425" y="4581525"/>
            <a:ext cx="576263" cy="935038"/>
          </a:xfrm>
          <a:prstGeom prst="up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7" name="Titre 1">
            <a:extLst>
              <a:ext uri="{FF2B5EF4-FFF2-40B4-BE49-F238E27FC236}">
                <a16:creationId xmlns:a16="http://schemas.microsoft.com/office/drawing/2014/main" id="{CA06D5AE-E8CE-433A-BDF4-7F7494AB8E73}"/>
              </a:ext>
            </a:extLst>
          </p:cNvPr>
          <p:cNvSpPr>
            <a:spLocks noGrp="1"/>
          </p:cNvSpPr>
          <p:nvPr>
            <p:ph type="title"/>
          </p:nvPr>
        </p:nvSpPr>
        <p:spPr>
          <a:xfrm>
            <a:off x="457200" y="0"/>
            <a:ext cx="8229600" cy="1143000"/>
          </a:xfrm>
        </p:spPr>
        <p:txBody>
          <a:bodyPr>
            <a:noAutofit/>
          </a:bodyPr>
          <a:lstStyle/>
          <a:p>
            <a:pPr>
              <a:defRPr/>
            </a:pPr>
            <a:r>
              <a:rPr lang="fr-FR" sz="2800" dirty="0">
                <a:solidFill>
                  <a:srgbClr val="7B9899"/>
                </a:solidFill>
              </a:rPr>
              <a:t>Evolution du taux de MSN en France  </a:t>
            </a:r>
            <a:r>
              <a:rPr lang="fr-FR" sz="2400" dirty="0">
                <a:solidFill>
                  <a:srgbClr val="7B9899"/>
                </a:solidFill>
              </a:rPr>
              <a:t>(BEH N°3-4 2008)</a:t>
            </a:r>
          </a:p>
        </p:txBody>
      </p:sp>
    </p:spTree>
    <p:extLst>
      <p:ext uri="{BB962C8B-B14F-4D97-AF65-F5344CB8AC3E}">
        <p14:creationId xmlns:p14="http://schemas.microsoft.com/office/powerpoint/2010/main" val="8578425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a:extLst>
              <a:ext uri="{FF2B5EF4-FFF2-40B4-BE49-F238E27FC236}">
                <a16:creationId xmlns:a16="http://schemas.microsoft.com/office/drawing/2014/main" id="{CF2B4ED5-4013-4D8A-B05B-1E73A1B64D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1052513"/>
            <a:ext cx="7921625" cy="574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CDD5DB0F-6CE2-4284-BF11-9CDF9DF3389C}"/>
              </a:ext>
            </a:extLst>
          </p:cNvPr>
          <p:cNvSpPr/>
          <p:nvPr/>
        </p:nvSpPr>
        <p:spPr>
          <a:xfrm>
            <a:off x="4500563" y="5516563"/>
            <a:ext cx="1871662" cy="126841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600" dirty="0" err="1">
                <a:solidFill>
                  <a:srgbClr val="002060"/>
                </a:solidFill>
              </a:rPr>
              <a:t>Reco</a:t>
            </a:r>
            <a:r>
              <a:rPr lang="fr-FR" sz="1600" dirty="0">
                <a:solidFill>
                  <a:srgbClr val="002060"/>
                </a:solidFill>
              </a:rPr>
              <a:t>. De couchage sur le dos (</a:t>
            </a:r>
            <a:r>
              <a:rPr lang="fr-FR" sz="1600" dirty="0" err="1">
                <a:solidFill>
                  <a:srgbClr val="002060"/>
                </a:solidFill>
              </a:rPr>
              <a:t>evidence</a:t>
            </a:r>
            <a:r>
              <a:rPr lang="fr-FR" sz="1600" dirty="0">
                <a:solidFill>
                  <a:srgbClr val="002060"/>
                </a:solidFill>
              </a:rPr>
              <a:t> </a:t>
            </a:r>
            <a:r>
              <a:rPr lang="fr-FR" sz="1600" dirty="0" err="1">
                <a:solidFill>
                  <a:srgbClr val="002060"/>
                </a:solidFill>
              </a:rPr>
              <a:t>based</a:t>
            </a:r>
            <a:r>
              <a:rPr lang="fr-FR" sz="1600" dirty="0">
                <a:solidFill>
                  <a:srgbClr val="002060"/>
                </a:solidFill>
              </a:rPr>
              <a:t>)</a:t>
            </a:r>
          </a:p>
        </p:txBody>
      </p:sp>
      <p:sp>
        <p:nvSpPr>
          <p:cNvPr id="4" name="Flèche vers le haut 3">
            <a:extLst>
              <a:ext uri="{FF2B5EF4-FFF2-40B4-BE49-F238E27FC236}">
                <a16:creationId xmlns:a16="http://schemas.microsoft.com/office/drawing/2014/main" id="{777692BC-1475-4407-953D-95DD34100B6D}"/>
              </a:ext>
            </a:extLst>
          </p:cNvPr>
          <p:cNvSpPr/>
          <p:nvPr/>
        </p:nvSpPr>
        <p:spPr>
          <a:xfrm>
            <a:off x="5148263" y="4581525"/>
            <a:ext cx="576262" cy="935038"/>
          </a:xfrm>
          <a:prstGeom prst="up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7" name="Titre 1">
            <a:extLst>
              <a:ext uri="{FF2B5EF4-FFF2-40B4-BE49-F238E27FC236}">
                <a16:creationId xmlns:a16="http://schemas.microsoft.com/office/drawing/2014/main" id="{EE6428D2-040A-4FDE-89A1-C96BB567F0DC}"/>
              </a:ext>
            </a:extLst>
          </p:cNvPr>
          <p:cNvSpPr txBox="1">
            <a:spLocks/>
          </p:cNvSpPr>
          <p:nvPr/>
        </p:nvSpPr>
        <p:spPr>
          <a:xfrm>
            <a:off x="457200" y="0"/>
            <a:ext cx="8229600" cy="1143000"/>
          </a:xfrm>
          <a:prstGeom prst="rect">
            <a:avLst/>
          </a:prstGeom>
        </p:spPr>
        <p:txBody>
          <a:bodyPr anchor="ctr"/>
          <a:lstStyle>
            <a:lvl1pPr algn="l" rtl="0" eaLnBrk="0" fontAlgn="base" hangingPunct="0">
              <a:spcBef>
                <a:spcPct val="0"/>
              </a:spcBef>
              <a:spcAft>
                <a:spcPct val="0"/>
              </a:spcAft>
              <a:defRPr sz="4000" kern="1200" spc="-1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pitchFamily="34" charset="0"/>
              </a:defRPr>
            </a:lvl2pPr>
            <a:lvl3pPr algn="l" rtl="0" eaLnBrk="0" fontAlgn="base" hangingPunct="0">
              <a:spcBef>
                <a:spcPct val="0"/>
              </a:spcBef>
              <a:spcAft>
                <a:spcPct val="0"/>
              </a:spcAft>
              <a:defRPr sz="4000">
                <a:solidFill>
                  <a:schemeClr val="tx2"/>
                </a:solidFill>
                <a:latin typeface="Arial" pitchFamily="34" charset="0"/>
              </a:defRPr>
            </a:lvl3pPr>
            <a:lvl4pPr algn="l" rtl="0" eaLnBrk="0" fontAlgn="base" hangingPunct="0">
              <a:spcBef>
                <a:spcPct val="0"/>
              </a:spcBef>
              <a:spcAft>
                <a:spcPct val="0"/>
              </a:spcAft>
              <a:defRPr sz="4000">
                <a:solidFill>
                  <a:schemeClr val="tx2"/>
                </a:solidFill>
                <a:latin typeface="Arial" pitchFamily="34" charset="0"/>
              </a:defRPr>
            </a:lvl4pPr>
            <a:lvl5pPr algn="l" rtl="0" eaLnBrk="0" fontAlgn="base" hangingPunct="0">
              <a:spcBef>
                <a:spcPct val="0"/>
              </a:spcBef>
              <a:spcAft>
                <a:spcPct val="0"/>
              </a:spcAft>
              <a:defRPr sz="4000">
                <a:solidFill>
                  <a:schemeClr val="tx2"/>
                </a:solidFill>
                <a:latin typeface="Arial" pitchFamily="34" charset="0"/>
              </a:defRPr>
            </a:lvl5pPr>
            <a:lvl6pPr marL="457200" algn="l" rtl="0" fontAlgn="base">
              <a:spcBef>
                <a:spcPct val="0"/>
              </a:spcBef>
              <a:spcAft>
                <a:spcPct val="0"/>
              </a:spcAft>
              <a:defRPr sz="4000">
                <a:solidFill>
                  <a:schemeClr val="tx2"/>
                </a:solidFill>
                <a:latin typeface="Arial" pitchFamily="34" charset="0"/>
              </a:defRPr>
            </a:lvl6pPr>
            <a:lvl7pPr marL="914400" algn="l" rtl="0" fontAlgn="base">
              <a:spcBef>
                <a:spcPct val="0"/>
              </a:spcBef>
              <a:spcAft>
                <a:spcPct val="0"/>
              </a:spcAft>
              <a:defRPr sz="4000">
                <a:solidFill>
                  <a:schemeClr val="tx2"/>
                </a:solidFill>
                <a:latin typeface="Arial" pitchFamily="34" charset="0"/>
              </a:defRPr>
            </a:lvl7pPr>
            <a:lvl8pPr marL="1371600" algn="l" rtl="0" fontAlgn="base">
              <a:spcBef>
                <a:spcPct val="0"/>
              </a:spcBef>
              <a:spcAft>
                <a:spcPct val="0"/>
              </a:spcAft>
              <a:defRPr sz="4000">
                <a:solidFill>
                  <a:schemeClr val="tx2"/>
                </a:solidFill>
                <a:latin typeface="Arial" pitchFamily="34" charset="0"/>
              </a:defRPr>
            </a:lvl8pPr>
            <a:lvl9pPr marL="1828800" algn="l" rtl="0" fontAlgn="base">
              <a:spcBef>
                <a:spcPct val="0"/>
              </a:spcBef>
              <a:spcAft>
                <a:spcPct val="0"/>
              </a:spcAft>
              <a:defRPr sz="4000">
                <a:solidFill>
                  <a:schemeClr val="tx2"/>
                </a:solidFill>
                <a:latin typeface="Arial" pitchFamily="34" charset="0"/>
              </a:defRPr>
            </a:lvl9pPr>
          </a:lstStyle>
          <a:p>
            <a:pPr>
              <a:defRPr/>
            </a:pPr>
            <a:r>
              <a:rPr lang="fr-FR" sz="2800">
                <a:solidFill>
                  <a:srgbClr val="7B9899"/>
                </a:solidFill>
              </a:rPr>
              <a:t>Evolution du taux de MSN en France  </a:t>
            </a:r>
            <a:r>
              <a:rPr lang="fr-FR" sz="2400">
                <a:solidFill>
                  <a:srgbClr val="7B9899"/>
                </a:solidFill>
              </a:rPr>
              <a:t>(BEH N°3-4 2008)</a:t>
            </a:r>
            <a:endParaRPr lang="fr-FR" sz="2400" dirty="0">
              <a:solidFill>
                <a:srgbClr val="7B9899"/>
              </a:solidFill>
            </a:endParaRPr>
          </a:p>
        </p:txBody>
      </p:sp>
    </p:spTree>
    <p:extLst>
      <p:ext uri="{BB962C8B-B14F-4D97-AF65-F5344CB8AC3E}">
        <p14:creationId xmlns:p14="http://schemas.microsoft.com/office/powerpoint/2010/main" val="30535854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a:extLst>
              <a:ext uri="{FF2B5EF4-FFF2-40B4-BE49-F238E27FC236}">
                <a16:creationId xmlns:a16="http://schemas.microsoft.com/office/drawing/2014/main" id="{797A50D6-F312-455F-BEE9-3AAC0E7431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1052513"/>
            <a:ext cx="7921625" cy="574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à coins arrondis 4">
            <a:extLst>
              <a:ext uri="{FF2B5EF4-FFF2-40B4-BE49-F238E27FC236}">
                <a16:creationId xmlns:a16="http://schemas.microsoft.com/office/drawing/2014/main" id="{4CFDE63E-75EE-4D45-AD59-09EC31726124}"/>
              </a:ext>
            </a:extLst>
          </p:cNvPr>
          <p:cNvSpPr/>
          <p:nvPr/>
        </p:nvSpPr>
        <p:spPr>
          <a:xfrm>
            <a:off x="1139825" y="1700213"/>
            <a:ext cx="6864350" cy="403542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fr-FR" sz="2400" dirty="0">
                <a:solidFill>
                  <a:srgbClr val="002060"/>
                </a:solidFill>
              </a:rPr>
              <a:t>Conclusion : </a:t>
            </a:r>
          </a:p>
          <a:p>
            <a:pPr eaLnBrk="1" hangingPunct="1">
              <a:defRPr/>
            </a:pPr>
            <a:r>
              <a:rPr lang="fr-FR" sz="2400" dirty="0">
                <a:solidFill>
                  <a:srgbClr val="002060"/>
                </a:solidFill>
              </a:rPr>
              <a:t>Le conseil de coucher les enfants sur le ventre n’était pas basé sur les preuves. </a:t>
            </a:r>
          </a:p>
          <a:p>
            <a:pPr eaLnBrk="1" hangingPunct="1">
              <a:defRPr/>
            </a:pPr>
            <a:r>
              <a:rPr lang="fr-FR" sz="2400" dirty="0">
                <a:solidFill>
                  <a:srgbClr val="002060"/>
                </a:solidFill>
              </a:rPr>
              <a:t>« L’utilisation des preuves déjà existantes à l’époque aurait (…) empêché au moins 50.000 morts en Europe, aux Etats-Unis et en Australasie » (Gilbert R. Int J </a:t>
            </a:r>
            <a:r>
              <a:rPr lang="fr-FR" sz="2400" dirty="0" err="1">
                <a:solidFill>
                  <a:srgbClr val="002060"/>
                </a:solidFill>
              </a:rPr>
              <a:t>Epidemiol</a:t>
            </a:r>
            <a:r>
              <a:rPr lang="fr-FR" sz="2400" dirty="0">
                <a:solidFill>
                  <a:srgbClr val="002060"/>
                </a:solidFill>
              </a:rPr>
              <a:t> 2005)</a:t>
            </a:r>
            <a:endParaRPr lang="fr-FR" altLang="fr-FR" sz="2400" dirty="0">
              <a:solidFill>
                <a:srgbClr val="002060"/>
              </a:solidFill>
            </a:endParaRPr>
          </a:p>
        </p:txBody>
      </p:sp>
      <p:sp>
        <p:nvSpPr>
          <p:cNvPr id="6" name="Titre 1">
            <a:extLst>
              <a:ext uri="{FF2B5EF4-FFF2-40B4-BE49-F238E27FC236}">
                <a16:creationId xmlns:a16="http://schemas.microsoft.com/office/drawing/2014/main" id="{3310EBD5-9F1A-4861-A853-1DF1F8E28F7A}"/>
              </a:ext>
            </a:extLst>
          </p:cNvPr>
          <p:cNvSpPr>
            <a:spLocks noGrp="1"/>
          </p:cNvSpPr>
          <p:nvPr>
            <p:ph type="title"/>
          </p:nvPr>
        </p:nvSpPr>
        <p:spPr>
          <a:xfrm>
            <a:off x="457200" y="0"/>
            <a:ext cx="8229600" cy="1143000"/>
          </a:xfrm>
        </p:spPr>
        <p:txBody>
          <a:bodyPr>
            <a:noAutofit/>
          </a:bodyPr>
          <a:lstStyle/>
          <a:p>
            <a:pPr>
              <a:defRPr/>
            </a:pPr>
            <a:r>
              <a:rPr lang="fr-FR" sz="2800" dirty="0">
                <a:solidFill>
                  <a:srgbClr val="7B9899"/>
                </a:solidFill>
              </a:rPr>
              <a:t>Evolution du taux de MSN en France  </a:t>
            </a:r>
            <a:r>
              <a:rPr lang="fr-FR" sz="2400" dirty="0">
                <a:solidFill>
                  <a:srgbClr val="7B9899"/>
                </a:solidFill>
              </a:rPr>
              <a:t>(BEH N°3-4 2008)</a:t>
            </a:r>
          </a:p>
        </p:txBody>
      </p:sp>
    </p:spTree>
    <p:extLst>
      <p:ext uri="{BB962C8B-B14F-4D97-AF65-F5344CB8AC3E}">
        <p14:creationId xmlns:p14="http://schemas.microsoft.com/office/powerpoint/2010/main" val="5981295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EEA76652-FA3F-4495-9B76-A865168B47C3}" type="slidenum">
              <a:rPr lang="fr-FR" altLang="fr-FR" smtClean="0"/>
              <a:pPr>
                <a:defRPr/>
              </a:pPr>
              <a:t>14</a:t>
            </a:fld>
            <a:endParaRPr lang="fr-FR" altLang="fr-F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94" y="252412"/>
            <a:ext cx="8305800" cy="6353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ZoneTexte 2"/>
          <p:cNvSpPr txBox="1"/>
          <p:nvPr/>
        </p:nvSpPr>
        <p:spPr>
          <a:xfrm>
            <a:off x="1095709" y="6420921"/>
            <a:ext cx="7056784" cy="369332"/>
          </a:xfrm>
          <a:prstGeom prst="rect">
            <a:avLst/>
          </a:prstGeom>
          <a:noFill/>
        </p:spPr>
        <p:txBody>
          <a:bodyPr wrap="square" rtlCol="0">
            <a:spAutoFit/>
          </a:bodyPr>
          <a:lstStyle/>
          <a:p>
            <a:r>
              <a:rPr lang="fr-FR" dirty="0"/>
              <a:t>Diapositive empruntée à Pierre </a:t>
            </a:r>
            <a:r>
              <a:rPr lang="fr-FR" dirty="0" err="1"/>
              <a:t>Arwidson</a:t>
            </a:r>
            <a:r>
              <a:rPr lang="fr-FR" dirty="0"/>
              <a:t>, journées de la prévention 2014</a:t>
            </a:r>
          </a:p>
        </p:txBody>
      </p:sp>
    </p:spTree>
    <p:extLst>
      <p:ext uri="{BB962C8B-B14F-4D97-AF65-F5344CB8AC3E}">
        <p14:creationId xmlns:p14="http://schemas.microsoft.com/office/powerpoint/2010/main" val="11108663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defRPr/>
            </a:pPr>
            <a:fld id="{41196B46-4A50-4A97-960F-1C9C54758F9B}" type="slidenum">
              <a:rPr lang="fr-FR" altLang="fr-FR" smtClean="0"/>
              <a:pPr>
                <a:defRPr/>
              </a:pPr>
              <a:t>15</a:t>
            </a:fld>
            <a:endParaRPr lang="fr-FR" altLang="fr-FR"/>
          </a:p>
        </p:txBody>
      </p:sp>
      <p:sp>
        <p:nvSpPr>
          <p:cNvPr id="4" name="Rectangle 3"/>
          <p:cNvSpPr/>
          <p:nvPr/>
        </p:nvSpPr>
        <p:spPr>
          <a:xfrm>
            <a:off x="467544" y="3501008"/>
            <a:ext cx="8136904" cy="3139321"/>
          </a:xfrm>
          <a:prstGeom prst="rect">
            <a:avLst/>
          </a:prstGeom>
        </p:spPr>
        <p:txBody>
          <a:bodyPr wrap="square">
            <a:spAutoFit/>
          </a:bodyPr>
          <a:lstStyle/>
          <a:p>
            <a:r>
              <a:rPr lang="fr-FR" dirty="0">
                <a:solidFill>
                  <a:srgbClr val="314048"/>
                </a:solidFill>
              </a:rPr>
              <a:t>« (…) Cinq programmes de prévention ont ainsi été évalués pour mesurer leur impact réel sur les comportements de consommation des jeunes.</a:t>
            </a:r>
          </a:p>
          <a:p>
            <a:r>
              <a:rPr lang="fr-FR" dirty="0">
                <a:solidFill>
                  <a:srgbClr val="314048"/>
                </a:solidFill>
              </a:rPr>
              <a:t>Au terme de l’évaluation :</a:t>
            </a:r>
          </a:p>
          <a:p>
            <a:pPr marL="285750" indent="-285750">
              <a:buFont typeface="Arial" panose="020B0604020202020204" pitchFamily="34" charset="0"/>
              <a:buChar char="•"/>
            </a:pPr>
            <a:r>
              <a:rPr lang="fr-FR" dirty="0">
                <a:solidFill>
                  <a:srgbClr val="314048"/>
                </a:solidFill>
              </a:rPr>
              <a:t>les programmes </a:t>
            </a:r>
            <a:r>
              <a:rPr lang="fr-FR" i="1" dirty="0" err="1">
                <a:solidFill>
                  <a:srgbClr val="314048"/>
                </a:solidFill>
              </a:rPr>
              <a:t>Unplugged</a:t>
            </a:r>
            <a:r>
              <a:rPr lang="fr-FR" dirty="0">
                <a:solidFill>
                  <a:srgbClr val="314048"/>
                </a:solidFill>
              </a:rPr>
              <a:t> et </a:t>
            </a:r>
            <a:r>
              <a:rPr lang="fr-FR" i="1" dirty="0">
                <a:solidFill>
                  <a:srgbClr val="314048"/>
                </a:solidFill>
              </a:rPr>
              <a:t>Avenir sans tabac</a:t>
            </a:r>
            <a:r>
              <a:rPr lang="fr-FR" dirty="0">
                <a:solidFill>
                  <a:srgbClr val="314048"/>
                </a:solidFill>
              </a:rPr>
              <a:t> ont montré des bénéfices significatifs en termes de prévention des consommations de substances psychoactives.</a:t>
            </a:r>
          </a:p>
          <a:p>
            <a:pPr marL="285750" indent="-285750">
              <a:buFont typeface="Arial" panose="020B0604020202020204" pitchFamily="34" charset="0"/>
              <a:buChar char="•"/>
            </a:pPr>
            <a:r>
              <a:rPr lang="fr-FR" dirty="0">
                <a:solidFill>
                  <a:srgbClr val="314048"/>
                </a:solidFill>
              </a:rPr>
              <a:t>le programme de prévention et de réduction des risques en milieu festif électro montre un rapport coût bénéfice positif mais n’a pas pu faire l’objet d’une mesure d’impact, en raison des caractéristiques des publics concernés.   </a:t>
            </a:r>
          </a:p>
          <a:p>
            <a:pPr marL="285750" indent="-285750">
              <a:buFont typeface="Arial" panose="020B0604020202020204" pitchFamily="34" charset="0"/>
              <a:buChar char="•"/>
            </a:pPr>
            <a:r>
              <a:rPr lang="fr-FR" u="sng" dirty="0">
                <a:solidFill>
                  <a:srgbClr val="314048"/>
                </a:solidFill>
              </a:rPr>
              <a:t>un programme de prévention par les pairs et un programme à destination des apprentis ont montré des effets contre-productifs</a:t>
            </a:r>
            <a:r>
              <a:rPr lang="fr-FR" dirty="0">
                <a:solidFill>
                  <a:srgbClr val="314048"/>
                </a:solidFill>
              </a:rPr>
              <a:t>. (…)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04665"/>
            <a:ext cx="9036496" cy="266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386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A74833-D709-47A9-AD2C-84AD34BFCA48}"/>
              </a:ext>
            </a:extLst>
          </p:cNvPr>
          <p:cNvSpPr>
            <a:spLocks noGrp="1"/>
          </p:cNvSpPr>
          <p:nvPr>
            <p:ph type="title"/>
          </p:nvPr>
        </p:nvSpPr>
        <p:spPr/>
        <p:txBody>
          <a:bodyPr>
            <a:noAutofit/>
          </a:bodyPr>
          <a:lstStyle/>
          <a:p>
            <a:pPr>
              <a:defRPr/>
            </a:pPr>
            <a:r>
              <a:rPr lang="fr-FR" sz="2800" dirty="0">
                <a:solidFill>
                  <a:srgbClr val="7B9899"/>
                </a:solidFill>
              </a:rPr>
              <a:t>Appuyer son action sur les données probantes contribue à :</a:t>
            </a:r>
          </a:p>
        </p:txBody>
      </p:sp>
      <p:sp>
        <p:nvSpPr>
          <p:cNvPr id="16387" name="Espace réservé du contenu 2">
            <a:extLst>
              <a:ext uri="{FF2B5EF4-FFF2-40B4-BE49-F238E27FC236}">
                <a16:creationId xmlns:a16="http://schemas.microsoft.com/office/drawing/2014/main" id="{2E82C583-B45C-49E9-8685-C780430B6066}"/>
              </a:ext>
            </a:extLst>
          </p:cNvPr>
          <p:cNvSpPr>
            <a:spLocks noGrp="1"/>
          </p:cNvSpPr>
          <p:nvPr>
            <p:ph idx="1"/>
          </p:nvPr>
        </p:nvSpPr>
        <p:spPr>
          <a:xfrm>
            <a:off x="457200" y="1600200"/>
            <a:ext cx="8291513" cy="4876800"/>
          </a:xfrm>
        </p:spPr>
        <p:txBody>
          <a:bodyPr/>
          <a:lstStyle/>
          <a:p>
            <a:pPr algn="just">
              <a:lnSpc>
                <a:spcPct val="150000"/>
              </a:lnSpc>
              <a:buFont typeface="Arial" charset="0"/>
              <a:buChar char="•"/>
              <a:defRPr/>
            </a:pPr>
            <a:r>
              <a:rPr lang="fr-FR" altLang="fr-FR" b="1" dirty="0"/>
              <a:t>Améliorer ses pratiques</a:t>
            </a:r>
          </a:p>
          <a:p>
            <a:pPr lvl="1" algn="just">
              <a:lnSpc>
                <a:spcPct val="150000"/>
              </a:lnSpc>
              <a:spcBef>
                <a:spcPts val="0"/>
              </a:spcBef>
              <a:buFont typeface="Arial" charset="0"/>
              <a:buChar char="•"/>
              <a:defRPr/>
            </a:pPr>
            <a:r>
              <a:rPr lang="fr-FR" altLang="fr-FR" b="1" dirty="0">
                <a:solidFill>
                  <a:schemeClr val="tx2">
                    <a:lumMod val="75000"/>
                  </a:schemeClr>
                </a:solidFill>
              </a:rPr>
              <a:t>Confronter</a:t>
            </a:r>
            <a:r>
              <a:rPr lang="fr-FR" altLang="fr-FR" dirty="0"/>
              <a:t> sa pratique et ses observations </a:t>
            </a:r>
            <a:r>
              <a:rPr lang="fr-FR" altLang="fr-FR" b="1" dirty="0">
                <a:solidFill>
                  <a:schemeClr val="tx2">
                    <a:lumMod val="75000"/>
                  </a:schemeClr>
                </a:solidFill>
              </a:rPr>
              <a:t>aux bonnes pratiques</a:t>
            </a:r>
          </a:p>
          <a:p>
            <a:pPr lvl="1" algn="just">
              <a:lnSpc>
                <a:spcPct val="150000"/>
              </a:lnSpc>
              <a:buFont typeface="Arial" charset="0"/>
              <a:buChar char="•"/>
              <a:defRPr/>
            </a:pPr>
            <a:r>
              <a:rPr lang="fr-FR" altLang="fr-FR" b="1" dirty="0">
                <a:solidFill>
                  <a:schemeClr val="tx2">
                    <a:lumMod val="75000"/>
                  </a:schemeClr>
                </a:solidFill>
              </a:rPr>
              <a:t>Bénéficier de l’expérience des autres </a:t>
            </a:r>
            <a:r>
              <a:rPr lang="fr-FR" altLang="fr-FR" dirty="0"/>
              <a:t>et faire profiter les autres de sa propre expérience</a:t>
            </a:r>
          </a:p>
          <a:p>
            <a:pPr algn="just">
              <a:lnSpc>
                <a:spcPct val="150000"/>
              </a:lnSpc>
              <a:buFont typeface="Arial" charset="0"/>
              <a:buChar char="•"/>
              <a:defRPr/>
            </a:pPr>
            <a:endParaRPr lang="fr-FR" altLang="fr-FR" dirty="0"/>
          </a:p>
        </p:txBody>
      </p:sp>
      <p:sp>
        <p:nvSpPr>
          <p:cNvPr id="5" name="Titre 1">
            <a:extLst>
              <a:ext uri="{FF2B5EF4-FFF2-40B4-BE49-F238E27FC236}">
                <a16:creationId xmlns:a16="http://schemas.microsoft.com/office/drawing/2014/main" id="{A661AA88-397A-424E-B35A-7E7B16E44BF5}"/>
              </a:ext>
            </a:extLst>
          </p:cNvPr>
          <p:cNvSpPr txBox="1">
            <a:spLocks/>
          </p:cNvSpPr>
          <p:nvPr/>
        </p:nvSpPr>
        <p:spPr>
          <a:xfrm>
            <a:off x="684213" y="5741988"/>
            <a:ext cx="8229600" cy="990600"/>
          </a:xfrm>
          <a:prstGeom prst="rect">
            <a:avLst/>
          </a:prstGeom>
        </p:spPr>
        <p:txBody>
          <a:bodyPr anchor="ctr">
            <a:normAutofit/>
          </a:bodyPr>
          <a:lstStyle>
            <a:lvl1pPr algn="l" rtl="0" eaLnBrk="0" fontAlgn="base" hangingPunct="0">
              <a:spcBef>
                <a:spcPct val="0"/>
              </a:spcBef>
              <a:spcAft>
                <a:spcPct val="0"/>
              </a:spcAft>
              <a:defRPr sz="4000" kern="1200" spc="-1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pitchFamily="34" charset="0"/>
              </a:defRPr>
            </a:lvl2pPr>
            <a:lvl3pPr algn="l" rtl="0" eaLnBrk="0" fontAlgn="base" hangingPunct="0">
              <a:spcBef>
                <a:spcPct val="0"/>
              </a:spcBef>
              <a:spcAft>
                <a:spcPct val="0"/>
              </a:spcAft>
              <a:defRPr sz="4000">
                <a:solidFill>
                  <a:schemeClr val="tx2"/>
                </a:solidFill>
                <a:latin typeface="Arial" pitchFamily="34" charset="0"/>
              </a:defRPr>
            </a:lvl3pPr>
            <a:lvl4pPr algn="l" rtl="0" eaLnBrk="0" fontAlgn="base" hangingPunct="0">
              <a:spcBef>
                <a:spcPct val="0"/>
              </a:spcBef>
              <a:spcAft>
                <a:spcPct val="0"/>
              </a:spcAft>
              <a:defRPr sz="4000">
                <a:solidFill>
                  <a:schemeClr val="tx2"/>
                </a:solidFill>
                <a:latin typeface="Arial" pitchFamily="34" charset="0"/>
              </a:defRPr>
            </a:lvl4pPr>
            <a:lvl5pPr algn="l" rtl="0" eaLnBrk="0" fontAlgn="base" hangingPunct="0">
              <a:spcBef>
                <a:spcPct val="0"/>
              </a:spcBef>
              <a:spcAft>
                <a:spcPct val="0"/>
              </a:spcAft>
              <a:defRPr sz="4000">
                <a:solidFill>
                  <a:schemeClr val="tx2"/>
                </a:solidFill>
                <a:latin typeface="Arial" pitchFamily="34" charset="0"/>
              </a:defRPr>
            </a:lvl5pPr>
            <a:lvl6pPr marL="457200" algn="l" rtl="0" fontAlgn="base">
              <a:spcBef>
                <a:spcPct val="0"/>
              </a:spcBef>
              <a:spcAft>
                <a:spcPct val="0"/>
              </a:spcAft>
              <a:defRPr sz="4000">
                <a:solidFill>
                  <a:schemeClr val="tx2"/>
                </a:solidFill>
                <a:latin typeface="Arial" pitchFamily="34" charset="0"/>
              </a:defRPr>
            </a:lvl6pPr>
            <a:lvl7pPr marL="914400" algn="l" rtl="0" fontAlgn="base">
              <a:spcBef>
                <a:spcPct val="0"/>
              </a:spcBef>
              <a:spcAft>
                <a:spcPct val="0"/>
              </a:spcAft>
              <a:defRPr sz="4000">
                <a:solidFill>
                  <a:schemeClr val="tx2"/>
                </a:solidFill>
                <a:latin typeface="Arial" pitchFamily="34" charset="0"/>
              </a:defRPr>
            </a:lvl7pPr>
            <a:lvl8pPr marL="1371600" algn="l" rtl="0" fontAlgn="base">
              <a:spcBef>
                <a:spcPct val="0"/>
              </a:spcBef>
              <a:spcAft>
                <a:spcPct val="0"/>
              </a:spcAft>
              <a:defRPr sz="4000">
                <a:solidFill>
                  <a:schemeClr val="tx2"/>
                </a:solidFill>
                <a:latin typeface="Arial" pitchFamily="34" charset="0"/>
              </a:defRPr>
            </a:lvl8pPr>
            <a:lvl9pPr marL="1828800" algn="l" rtl="0" fontAlgn="base">
              <a:spcBef>
                <a:spcPct val="0"/>
              </a:spcBef>
              <a:spcAft>
                <a:spcPct val="0"/>
              </a:spcAft>
              <a:defRPr sz="4000">
                <a:solidFill>
                  <a:schemeClr val="tx2"/>
                </a:solidFill>
                <a:latin typeface="Arial" pitchFamily="34" charset="0"/>
              </a:defRPr>
            </a:lvl9pPr>
          </a:lstStyle>
          <a:p>
            <a:pPr algn="r">
              <a:defRPr/>
            </a:pPr>
            <a:endParaRPr lang="fr-FR" sz="2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F22B16-8178-4169-BC4D-583E97C05F00}"/>
              </a:ext>
            </a:extLst>
          </p:cNvPr>
          <p:cNvSpPr>
            <a:spLocks noGrp="1"/>
          </p:cNvSpPr>
          <p:nvPr>
            <p:ph type="title"/>
          </p:nvPr>
        </p:nvSpPr>
        <p:spPr/>
        <p:txBody>
          <a:bodyPr>
            <a:noAutofit/>
          </a:bodyPr>
          <a:lstStyle/>
          <a:p>
            <a:pPr>
              <a:defRPr/>
            </a:pPr>
            <a:r>
              <a:rPr lang="fr-FR" sz="2800" dirty="0">
                <a:solidFill>
                  <a:srgbClr val="7B9899"/>
                </a:solidFill>
              </a:rPr>
              <a:t>Appuyer son action sur les données probantes contribue à :</a:t>
            </a:r>
          </a:p>
        </p:txBody>
      </p:sp>
      <p:sp>
        <p:nvSpPr>
          <p:cNvPr id="16387" name="Espace réservé du contenu 2">
            <a:extLst>
              <a:ext uri="{FF2B5EF4-FFF2-40B4-BE49-F238E27FC236}">
                <a16:creationId xmlns:a16="http://schemas.microsoft.com/office/drawing/2014/main" id="{E4C7BDD1-44B6-43C1-B8F4-4D53647F6AB1}"/>
              </a:ext>
            </a:extLst>
          </p:cNvPr>
          <p:cNvSpPr>
            <a:spLocks noGrp="1"/>
          </p:cNvSpPr>
          <p:nvPr>
            <p:ph idx="1"/>
          </p:nvPr>
        </p:nvSpPr>
        <p:spPr>
          <a:xfrm>
            <a:off x="457200" y="1600200"/>
            <a:ext cx="8291513" cy="4876800"/>
          </a:xfrm>
        </p:spPr>
        <p:txBody>
          <a:bodyPr/>
          <a:lstStyle/>
          <a:p>
            <a:pPr algn="just">
              <a:lnSpc>
                <a:spcPct val="150000"/>
              </a:lnSpc>
              <a:buFont typeface="Arial" charset="0"/>
              <a:buChar char="•"/>
              <a:defRPr/>
            </a:pPr>
            <a:r>
              <a:rPr lang="fr-FR" altLang="fr-FR" b="1" dirty="0"/>
              <a:t>Crédibiliser sa prise de parole </a:t>
            </a:r>
          </a:p>
          <a:p>
            <a:pPr lvl="1" algn="just">
              <a:lnSpc>
                <a:spcPct val="150000"/>
              </a:lnSpc>
              <a:spcBef>
                <a:spcPts val="0"/>
              </a:spcBef>
              <a:buFont typeface="Arial" charset="0"/>
              <a:buChar char="•"/>
              <a:defRPr/>
            </a:pPr>
            <a:r>
              <a:rPr lang="fr-FR" altLang="fr-FR" dirty="0"/>
              <a:t>En termes de communication publique </a:t>
            </a:r>
            <a:r>
              <a:rPr lang="fr-FR" altLang="fr-FR" b="1" dirty="0">
                <a:solidFill>
                  <a:schemeClr val="tx2">
                    <a:lumMod val="75000"/>
                  </a:schemeClr>
                </a:solidFill>
              </a:rPr>
              <a:t>les affirmations doivent s’appuyer sur des faits</a:t>
            </a:r>
            <a:endParaRPr lang="fr-FR" altLang="fr-FR" dirty="0"/>
          </a:p>
          <a:p>
            <a:pPr lvl="1" algn="just">
              <a:lnSpc>
                <a:spcPct val="150000"/>
              </a:lnSpc>
              <a:buFont typeface="Arial" charset="0"/>
              <a:buChar char="•"/>
              <a:defRPr/>
            </a:pPr>
            <a:r>
              <a:rPr lang="fr-FR" altLang="fr-FR" dirty="0"/>
              <a:t>Faire du plaidoyer, notamment dans le cadre de la santé dans toutes les politiques  </a:t>
            </a:r>
            <a:r>
              <a:rPr lang="fr-FR" altLang="fr-FR" dirty="0">
                <a:sym typeface="Wingdings" panose="05000000000000000000" pitchFamily="2" charset="2"/>
              </a:rPr>
              <a:t> une fonction importante de la PS</a:t>
            </a:r>
            <a:endParaRPr lang="fr-FR" altLang="fr-FR" dirty="0"/>
          </a:p>
          <a:p>
            <a:pPr algn="just">
              <a:lnSpc>
                <a:spcPct val="150000"/>
              </a:lnSpc>
              <a:buFont typeface="Arial" charset="0"/>
              <a:buChar char="•"/>
              <a:defRPr/>
            </a:pPr>
            <a:endParaRPr lang="fr-FR" altLang="fr-FR" dirty="0"/>
          </a:p>
        </p:txBody>
      </p:sp>
      <p:sp>
        <p:nvSpPr>
          <p:cNvPr id="5" name="Titre 1">
            <a:extLst>
              <a:ext uri="{FF2B5EF4-FFF2-40B4-BE49-F238E27FC236}">
                <a16:creationId xmlns:a16="http://schemas.microsoft.com/office/drawing/2014/main" id="{66DF49BA-F983-4717-8A80-36C1699554E1}"/>
              </a:ext>
            </a:extLst>
          </p:cNvPr>
          <p:cNvSpPr txBox="1">
            <a:spLocks/>
          </p:cNvSpPr>
          <p:nvPr/>
        </p:nvSpPr>
        <p:spPr>
          <a:xfrm>
            <a:off x="684213" y="5741988"/>
            <a:ext cx="8229600" cy="990600"/>
          </a:xfrm>
          <a:prstGeom prst="rect">
            <a:avLst/>
          </a:prstGeom>
        </p:spPr>
        <p:txBody>
          <a:bodyPr anchor="ctr">
            <a:normAutofit/>
          </a:bodyPr>
          <a:lstStyle>
            <a:lvl1pPr algn="l" rtl="0" eaLnBrk="0" fontAlgn="base" hangingPunct="0">
              <a:spcBef>
                <a:spcPct val="0"/>
              </a:spcBef>
              <a:spcAft>
                <a:spcPct val="0"/>
              </a:spcAft>
              <a:defRPr sz="4000" kern="1200" spc="-1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pitchFamily="34" charset="0"/>
              </a:defRPr>
            </a:lvl2pPr>
            <a:lvl3pPr algn="l" rtl="0" eaLnBrk="0" fontAlgn="base" hangingPunct="0">
              <a:spcBef>
                <a:spcPct val="0"/>
              </a:spcBef>
              <a:spcAft>
                <a:spcPct val="0"/>
              </a:spcAft>
              <a:defRPr sz="4000">
                <a:solidFill>
                  <a:schemeClr val="tx2"/>
                </a:solidFill>
                <a:latin typeface="Arial" pitchFamily="34" charset="0"/>
              </a:defRPr>
            </a:lvl3pPr>
            <a:lvl4pPr algn="l" rtl="0" eaLnBrk="0" fontAlgn="base" hangingPunct="0">
              <a:spcBef>
                <a:spcPct val="0"/>
              </a:spcBef>
              <a:spcAft>
                <a:spcPct val="0"/>
              </a:spcAft>
              <a:defRPr sz="4000">
                <a:solidFill>
                  <a:schemeClr val="tx2"/>
                </a:solidFill>
                <a:latin typeface="Arial" pitchFamily="34" charset="0"/>
              </a:defRPr>
            </a:lvl4pPr>
            <a:lvl5pPr algn="l" rtl="0" eaLnBrk="0" fontAlgn="base" hangingPunct="0">
              <a:spcBef>
                <a:spcPct val="0"/>
              </a:spcBef>
              <a:spcAft>
                <a:spcPct val="0"/>
              </a:spcAft>
              <a:defRPr sz="4000">
                <a:solidFill>
                  <a:schemeClr val="tx2"/>
                </a:solidFill>
                <a:latin typeface="Arial" pitchFamily="34" charset="0"/>
              </a:defRPr>
            </a:lvl5pPr>
            <a:lvl6pPr marL="457200" algn="l" rtl="0" fontAlgn="base">
              <a:spcBef>
                <a:spcPct val="0"/>
              </a:spcBef>
              <a:spcAft>
                <a:spcPct val="0"/>
              </a:spcAft>
              <a:defRPr sz="4000">
                <a:solidFill>
                  <a:schemeClr val="tx2"/>
                </a:solidFill>
                <a:latin typeface="Arial" pitchFamily="34" charset="0"/>
              </a:defRPr>
            </a:lvl6pPr>
            <a:lvl7pPr marL="914400" algn="l" rtl="0" fontAlgn="base">
              <a:spcBef>
                <a:spcPct val="0"/>
              </a:spcBef>
              <a:spcAft>
                <a:spcPct val="0"/>
              </a:spcAft>
              <a:defRPr sz="4000">
                <a:solidFill>
                  <a:schemeClr val="tx2"/>
                </a:solidFill>
                <a:latin typeface="Arial" pitchFamily="34" charset="0"/>
              </a:defRPr>
            </a:lvl7pPr>
            <a:lvl8pPr marL="1371600" algn="l" rtl="0" fontAlgn="base">
              <a:spcBef>
                <a:spcPct val="0"/>
              </a:spcBef>
              <a:spcAft>
                <a:spcPct val="0"/>
              </a:spcAft>
              <a:defRPr sz="4000">
                <a:solidFill>
                  <a:schemeClr val="tx2"/>
                </a:solidFill>
                <a:latin typeface="Arial" pitchFamily="34" charset="0"/>
              </a:defRPr>
            </a:lvl8pPr>
            <a:lvl9pPr marL="1828800" algn="l" rtl="0" fontAlgn="base">
              <a:spcBef>
                <a:spcPct val="0"/>
              </a:spcBef>
              <a:spcAft>
                <a:spcPct val="0"/>
              </a:spcAft>
              <a:defRPr sz="4000">
                <a:solidFill>
                  <a:schemeClr val="tx2"/>
                </a:solidFill>
                <a:latin typeface="Arial" pitchFamily="34" charset="0"/>
              </a:defRPr>
            </a:lvl9pPr>
          </a:lstStyle>
          <a:p>
            <a:pPr algn="r">
              <a:defRPr/>
            </a:pPr>
            <a:endParaRPr lang="fr-FR" sz="2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re 2">
            <a:extLst>
              <a:ext uri="{FF2B5EF4-FFF2-40B4-BE49-F238E27FC236}">
                <a16:creationId xmlns:a16="http://schemas.microsoft.com/office/drawing/2014/main" id="{55D98D54-9750-4470-8B79-66D125AF84C4}"/>
              </a:ext>
            </a:extLst>
          </p:cNvPr>
          <p:cNvSpPr>
            <a:spLocks noGrp="1"/>
          </p:cNvSpPr>
          <p:nvPr>
            <p:ph type="title"/>
          </p:nvPr>
        </p:nvSpPr>
        <p:spPr/>
        <p:txBody>
          <a:bodyPr>
            <a:normAutofit/>
          </a:bodyPr>
          <a:lstStyle/>
          <a:p>
            <a:pPr eaLnBrk="1" fontAlgn="auto" hangingPunct="1">
              <a:spcAft>
                <a:spcPts val="0"/>
              </a:spcAft>
              <a:defRPr/>
            </a:pPr>
            <a:r>
              <a:rPr lang="fr-FR" altLang="fr-FR" dirty="0"/>
              <a:t>Qu’est ce qu’une démarche probante?</a:t>
            </a:r>
          </a:p>
        </p:txBody>
      </p:sp>
      <p:sp>
        <p:nvSpPr>
          <p:cNvPr id="27651" name="Espace réservé du texte 1">
            <a:extLst>
              <a:ext uri="{FF2B5EF4-FFF2-40B4-BE49-F238E27FC236}">
                <a16:creationId xmlns:a16="http://schemas.microsoft.com/office/drawing/2014/main" id="{01923106-A2D7-4F29-A545-F37D4754BE18}"/>
              </a:ext>
            </a:extLst>
          </p:cNvPr>
          <p:cNvSpPr>
            <a:spLocks noGrp="1"/>
          </p:cNvSpPr>
          <p:nvPr>
            <p:ph type="body" idx="1"/>
          </p:nvPr>
        </p:nvSpPr>
        <p:spPr>
          <a:xfrm>
            <a:off x="722313" y="4627563"/>
            <a:ext cx="7772400" cy="1500187"/>
          </a:xfrm>
        </p:spPr>
        <p:txBody>
          <a:bodyPr/>
          <a:lstStyle/>
          <a:p>
            <a:pPr eaLnBrk="1" hangingPunct="1"/>
            <a:endParaRPr lang="fr-FR" altLang="fr-FR"/>
          </a:p>
        </p:txBody>
      </p:sp>
      <p:sp>
        <p:nvSpPr>
          <p:cNvPr id="27652" name="Espace réservé du numéro de diapositive 3">
            <a:extLst>
              <a:ext uri="{FF2B5EF4-FFF2-40B4-BE49-F238E27FC236}">
                <a16:creationId xmlns:a16="http://schemas.microsoft.com/office/drawing/2014/main" id="{46603B71-FF5D-463C-B3D6-503F7AA4940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FA5C725F-616F-419B-90E1-18A761B2B851}" type="slidenum">
              <a:rPr lang="fr-FR" altLang="fr-FR">
                <a:solidFill>
                  <a:srgbClr val="FFFFFF"/>
                </a:solidFill>
              </a:rPr>
              <a:pPr/>
              <a:t>18</a:t>
            </a:fld>
            <a:endParaRPr lang="fr-FR" altLang="fr-FR">
              <a:solidFill>
                <a:srgbClr val="FFFFFF"/>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5E3CAE-3473-4FF1-A951-6B17A1DAB2EF}"/>
              </a:ext>
            </a:extLst>
          </p:cNvPr>
          <p:cNvSpPr>
            <a:spLocks noGrp="1"/>
          </p:cNvSpPr>
          <p:nvPr>
            <p:ph type="title"/>
          </p:nvPr>
        </p:nvSpPr>
        <p:spPr/>
        <p:txBody>
          <a:bodyPr/>
          <a:lstStyle/>
          <a:p>
            <a:pPr eaLnBrk="1" fontAlgn="auto" hangingPunct="1">
              <a:spcAft>
                <a:spcPts val="0"/>
              </a:spcAft>
              <a:defRPr/>
            </a:pPr>
            <a:r>
              <a:rPr lang="fr-FR" sz="3600" dirty="0">
                <a:solidFill>
                  <a:srgbClr val="7B9899"/>
                </a:solidFill>
              </a:rPr>
              <a:t>Les preuves (ou données probantes)</a:t>
            </a:r>
          </a:p>
        </p:txBody>
      </p:sp>
      <p:sp>
        <p:nvSpPr>
          <p:cNvPr id="3" name="Espace réservé du contenu 2">
            <a:extLst>
              <a:ext uri="{FF2B5EF4-FFF2-40B4-BE49-F238E27FC236}">
                <a16:creationId xmlns:a16="http://schemas.microsoft.com/office/drawing/2014/main" id="{9F607407-19B1-4820-AA4E-30A071FBA3E9}"/>
              </a:ext>
            </a:extLst>
          </p:cNvPr>
          <p:cNvSpPr>
            <a:spLocks noGrp="1"/>
          </p:cNvSpPr>
          <p:nvPr>
            <p:ph idx="1"/>
          </p:nvPr>
        </p:nvSpPr>
        <p:spPr/>
        <p:txBody>
          <a:bodyPr>
            <a:normAutofit lnSpcReduction="10000"/>
          </a:bodyPr>
          <a:lstStyle/>
          <a:p>
            <a:pPr>
              <a:buFont typeface="Arial" charset="0"/>
              <a:buChar char="•"/>
              <a:defRPr/>
            </a:pPr>
            <a:r>
              <a:rPr lang="fr-FR" dirty="0"/>
              <a:t>Les données probantes sont des « conclusions tirées de recherches et autres connaissances qui peuvent servir de base utile à la prise de décision dans le domaine de la santé publique et des soins de santé. » (OMS 2004)</a:t>
            </a:r>
          </a:p>
          <a:p>
            <a:pPr>
              <a:buFont typeface="Arial" charset="0"/>
              <a:buChar char="•"/>
              <a:defRPr/>
            </a:pPr>
            <a:r>
              <a:rPr lang="fr-FR" dirty="0"/>
              <a:t>La preuve est ainsi constituée de </a:t>
            </a:r>
          </a:p>
          <a:p>
            <a:pPr lvl="1">
              <a:buFont typeface="Arial" charset="0"/>
              <a:buChar char="•"/>
              <a:defRPr/>
            </a:pPr>
            <a:r>
              <a:rPr lang="fr-FR" dirty="0"/>
              <a:t>Données scientifiques</a:t>
            </a:r>
          </a:p>
          <a:p>
            <a:pPr lvl="2">
              <a:buFont typeface="Arial" charset="0"/>
              <a:buChar char="•"/>
              <a:defRPr/>
            </a:pPr>
            <a:r>
              <a:rPr lang="fr-FR" dirty="0"/>
              <a:t>issues de la recherche et de la littérature scientifique</a:t>
            </a:r>
          </a:p>
          <a:p>
            <a:pPr lvl="1">
              <a:buFont typeface="Arial" charset="0"/>
              <a:buChar char="•"/>
              <a:defRPr/>
            </a:pPr>
            <a:r>
              <a:rPr lang="fr-FR" dirty="0"/>
              <a:t>Données expérientielles</a:t>
            </a:r>
          </a:p>
          <a:p>
            <a:pPr lvl="2">
              <a:buFont typeface="Arial" charset="0"/>
              <a:buChar char="•"/>
              <a:defRPr/>
            </a:pPr>
            <a:r>
              <a:rPr lang="fr-FR" dirty="0"/>
              <a:t>ou savoirs tacites (issus des personnes) qui réfèrent au « savoir-faire » des professionnels qui ont  accumulé un bagage de connaissances théoriques et d’expériences pratiques (expérience, jugement, valeur, préférence…)</a:t>
            </a:r>
          </a:p>
          <a:p>
            <a:pPr lvl="1">
              <a:buFont typeface="Arial" charset="0"/>
              <a:buChar char="•"/>
              <a:defRPr/>
            </a:pPr>
            <a:r>
              <a:rPr lang="fr-FR" dirty="0"/>
              <a:t>Données contextuelles</a:t>
            </a:r>
          </a:p>
          <a:p>
            <a:pPr lvl="2">
              <a:buFont typeface="Arial" charset="0"/>
              <a:buChar char="•"/>
              <a:defRPr/>
            </a:pPr>
            <a:r>
              <a:rPr lang="fr-FR" dirty="0"/>
              <a:t>(généralement issues de la littérature grise): qui, quoi, où, comment, combien?</a:t>
            </a:r>
          </a:p>
          <a:p>
            <a:pPr marL="0" indent="0">
              <a:buFont typeface="Arial" panose="020B0604020202020204" pitchFamily="34" charset="0"/>
              <a:buNone/>
              <a:defRPr/>
            </a:pPr>
            <a:endParaRPr lang="fr-FR" dirty="0"/>
          </a:p>
        </p:txBody>
      </p:sp>
      <p:sp>
        <p:nvSpPr>
          <p:cNvPr id="28676" name="Espace réservé du numéro de diapositive 3">
            <a:extLst>
              <a:ext uri="{FF2B5EF4-FFF2-40B4-BE49-F238E27FC236}">
                <a16:creationId xmlns:a16="http://schemas.microsoft.com/office/drawing/2014/main" id="{65A18C94-0A87-448E-9DD6-E87B95410F3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spcBef>
                <a:spcPct val="0"/>
              </a:spcBef>
              <a:buClrTx/>
              <a:buSzTx/>
              <a:buFontTx/>
              <a:buNone/>
            </a:pPr>
            <a:fld id="{B9CDF913-2380-45F8-82B8-C634F926206D}" type="slidenum">
              <a:rPr lang="fr-FR" altLang="fr-FR" sz="1400">
                <a:solidFill>
                  <a:srgbClr val="FFFFFF"/>
                </a:solidFill>
                <a:latin typeface="Calibri" panose="020F0502020204030204" pitchFamily="34" charset="0"/>
              </a:rPr>
              <a:pPr>
                <a:spcBef>
                  <a:spcPct val="0"/>
                </a:spcBef>
                <a:buClrTx/>
                <a:buSzTx/>
                <a:buFontTx/>
                <a:buNone/>
              </a:pPr>
              <a:t>19</a:t>
            </a:fld>
            <a:endParaRPr lang="fr-FR" altLang="fr-FR" sz="1400">
              <a:solidFill>
                <a:srgbClr val="FFFFFF"/>
              </a:solidFill>
              <a:latin typeface="Calibri" panose="020F050202020403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0BE7DD-79BE-4777-9CCD-4396AC749EB1}"/>
              </a:ext>
            </a:extLst>
          </p:cNvPr>
          <p:cNvSpPr>
            <a:spLocks noGrp="1"/>
          </p:cNvSpPr>
          <p:nvPr>
            <p:ph type="title"/>
          </p:nvPr>
        </p:nvSpPr>
        <p:spPr/>
        <p:txBody>
          <a:bodyPr>
            <a:normAutofit/>
          </a:bodyPr>
          <a:lstStyle/>
          <a:p>
            <a:pPr>
              <a:defRPr/>
            </a:pPr>
            <a:r>
              <a:rPr lang="fr-FR" dirty="0"/>
              <a:t>POURQUOI LA DEMARCHE probante?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802EE496-967D-4D56-A9CE-DC8B154A97C8}"/>
              </a:ext>
            </a:extLst>
          </p:cNvPr>
          <p:cNvSpPr>
            <a:spLocks noGrp="1" noChangeArrowheads="1"/>
          </p:cNvSpPr>
          <p:nvPr>
            <p:ph type="title"/>
          </p:nvPr>
        </p:nvSpPr>
        <p:spPr/>
        <p:txBody>
          <a:bodyPr>
            <a:normAutofit fontScale="90000"/>
          </a:bodyPr>
          <a:lstStyle/>
          <a:p>
            <a:pPr eaLnBrk="1" fontAlgn="auto" hangingPunct="1">
              <a:spcAft>
                <a:spcPts val="0"/>
              </a:spcAft>
              <a:defRPr/>
            </a:pPr>
            <a:r>
              <a:rPr lang="fr-FR" altLang="fr-FR" sz="3600" dirty="0">
                <a:solidFill>
                  <a:srgbClr val="7B9899"/>
                </a:solidFill>
              </a:rPr>
              <a:t>La démarche probante est définie comme :</a:t>
            </a:r>
            <a:endParaRPr lang="fr-FR" altLang="fr-FR" sz="3600" b="1" dirty="0">
              <a:solidFill>
                <a:srgbClr val="7B9899"/>
              </a:solidFill>
            </a:endParaRPr>
          </a:p>
        </p:txBody>
      </p:sp>
      <p:sp>
        <p:nvSpPr>
          <p:cNvPr id="10243" name="Rectangle 3">
            <a:extLst>
              <a:ext uri="{FF2B5EF4-FFF2-40B4-BE49-F238E27FC236}">
                <a16:creationId xmlns:a16="http://schemas.microsoft.com/office/drawing/2014/main" id="{8AE3EEA1-FC10-4E23-B290-2AB1B7C2AC75}"/>
              </a:ext>
            </a:extLst>
          </p:cNvPr>
          <p:cNvSpPr>
            <a:spLocks noGrp="1" noChangeArrowheads="1"/>
          </p:cNvSpPr>
          <p:nvPr>
            <p:ph idx="1"/>
          </p:nvPr>
        </p:nvSpPr>
        <p:spPr>
          <a:xfrm>
            <a:off x="457200" y="1600200"/>
            <a:ext cx="8002588" cy="4876800"/>
          </a:xfrm>
        </p:spPr>
        <p:txBody>
          <a:bodyPr/>
          <a:lstStyle/>
          <a:p>
            <a:pPr algn="just" eaLnBrk="1" hangingPunct="1">
              <a:buFont typeface="Arial" charset="0"/>
              <a:buChar char="•"/>
              <a:defRPr/>
            </a:pPr>
            <a:r>
              <a:rPr lang="fr-FR" altLang="fr-FR" dirty="0"/>
              <a:t>La prise en compte des </a:t>
            </a:r>
            <a:r>
              <a:rPr lang="fr-FR" altLang="fr-FR" b="1" dirty="0"/>
              <a:t>preuves issues de la recherche et de l’évaluation</a:t>
            </a:r>
          </a:p>
          <a:p>
            <a:pPr algn="just" eaLnBrk="1" hangingPunct="1">
              <a:spcBef>
                <a:spcPts val="1800"/>
              </a:spcBef>
              <a:buFont typeface="Arial" charset="0"/>
              <a:buChar char="•"/>
              <a:defRPr/>
            </a:pPr>
            <a:r>
              <a:rPr lang="fr-FR" altLang="fr-FR" dirty="0"/>
              <a:t>Ainsi que </a:t>
            </a:r>
          </a:p>
          <a:p>
            <a:pPr lvl="1" algn="just" eaLnBrk="1" hangingPunct="1">
              <a:spcBef>
                <a:spcPts val="600"/>
              </a:spcBef>
              <a:buFont typeface="Arial" charset="0"/>
              <a:buChar char="•"/>
              <a:defRPr/>
            </a:pPr>
            <a:r>
              <a:rPr lang="fr-FR" altLang="fr-FR" sz="2400" dirty="0"/>
              <a:t>de la </a:t>
            </a:r>
            <a:r>
              <a:rPr lang="fr-FR" altLang="fr-FR" sz="2400" b="1" dirty="0"/>
              <a:t>connaissance et de l’expérience </a:t>
            </a:r>
            <a:r>
              <a:rPr lang="fr-FR" altLang="fr-FR" sz="2400" dirty="0"/>
              <a:t>des professionnels </a:t>
            </a:r>
          </a:p>
          <a:p>
            <a:pPr lvl="1" algn="just" eaLnBrk="1" hangingPunct="1">
              <a:spcBef>
                <a:spcPts val="600"/>
              </a:spcBef>
              <a:buFont typeface="Arial" charset="0"/>
              <a:buChar char="•"/>
              <a:defRPr/>
            </a:pPr>
            <a:r>
              <a:rPr lang="fr-FR" altLang="fr-FR" sz="2400" dirty="0"/>
              <a:t>des </a:t>
            </a:r>
            <a:r>
              <a:rPr lang="fr-FR" altLang="fr-FR" sz="2400" b="1" dirty="0"/>
              <a:t>préférences</a:t>
            </a:r>
            <a:r>
              <a:rPr lang="fr-FR" altLang="fr-FR" sz="2400" dirty="0"/>
              <a:t> de la communauté</a:t>
            </a:r>
          </a:p>
          <a:p>
            <a:pPr algn="just" eaLnBrk="1" hangingPunct="1">
              <a:spcBef>
                <a:spcPts val="1800"/>
              </a:spcBef>
              <a:buFont typeface="Arial" charset="0"/>
              <a:buChar char="•"/>
              <a:defRPr/>
            </a:pPr>
            <a:r>
              <a:rPr lang="fr-FR" altLang="fr-FR" dirty="0"/>
              <a:t>Dans un </a:t>
            </a:r>
            <a:r>
              <a:rPr lang="fr-FR" altLang="fr-FR" b="1" dirty="0"/>
              <a:t>contexte</a:t>
            </a:r>
            <a:r>
              <a:rPr lang="fr-FR" altLang="fr-FR" dirty="0"/>
              <a:t> donné</a:t>
            </a:r>
          </a:p>
          <a:p>
            <a:pPr algn="just" eaLnBrk="1" hangingPunct="1">
              <a:spcBef>
                <a:spcPts val="1800"/>
              </a:spcBef>
              <a:buFont typeface="Arial" charset="0"/>
              <a:buChar char="•"/>
              <a:defRPr/>
            </a:pPr>
            <a:r>
              <a:rPr lang="fr-FR" altLang="fr-FR" dirty="0"/>
              <a:t>Pour la </a:t>
            </a:r>
            <a:r>
              <a:rPr lang="fr-FR" altLang="fr-FR" dirty="0">
                <a:solidFill>
                  <a:schemeClr val="tx2">
                    <a:lumMod val="75000"/>
                  </a:schemeClr>
                </a:solidFill>
              </a:rPr>
              <a:t>décision</a:t>
            </a:r>
            <a:r>
              <a:rPr lang="fr-FR" altLang="fr-FR" dirty="0"/>
              <a:t>, la </a:t>
            </a:r>
            <a:r>
              <a:rPr lang="fr-FR" altLang="fr-FR" dirty="0">
                <a:solidFill>
                  <a:schemeClr val="tx2">
                    <a:lumMod val="75000"/>
                  </a:schemeClr>
                </a:solidFill>
              </a:rPr>
              <a:t>mise en œuvre</a:t>
            </a:r>
            <a:r>
              <a:rPr lang="fr-FR" altLang="fr-FR" dirty="0"/>
              <a:t>, et l’</a:t>
            </a:r>
            <a:r>
              <a:rPr lang="fr-FR" altLang="fr-FR" dirty="0">
                <a:solidFill>
                  <a:schemeClr val="tx2">
                    <a:lumMod val="75000"/>
                  </a:schemeClr>
                </a:solidFill>
              </a:rPr>
              <a:t>évaluation</a:t>
            </a:r>
            <a:r>
              <a:rPr lang="fr-FR" altLang="fr-FR" dirty="0"/>
              <a:t> des interventions</a:t>
            </a:r>
          </a:p>
          <a:p>
            <a:pPr algn="just" eaLnBrk="1" hangingPunct="1">
              <a:buFont typeface="Arial" charset="0"/>
              <a:buChar char="•"/>
              <a:defRPr/>
            </a:pPr>
            <a:endParaRPr lang="fr-FR" altLang="fr-FR" dirty="0"/>
          </a:p>
          <a:p>
            <a:pPr algn="just" eaLnBrk="1" hangingPunct="1">
              <a:buFont typeface="Arial" charset="0"/>
              <a:buChar char="•"/>
              <a:defRPr/>
            </a:pPr>
            <a:endParaRPr lang="fr-FR" altLang="fr-FR" dirty="0"/>
          </a:p>
        </p:txBody>
      </p:sp>
      <p:sp>
        <p:nvSpPr>
          <p:cNvPr id="31748" name="Espace réservé du numéro de diapositive 1">
            <a:extLst>
              <a:ext uri="{FF2B5EF4-FFF2-40B4-BE49-F238E27FC236}">
                <a16:creationId xmlns:a16="http://schemas.microsoft.com/office/drawing/2014/main" id="{B4AF1B58-A00B-41D9-8C38-844F4A8719A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646F36E-F002-4D5B-A2AB-FAA556850358}" type="slidenum">
              <a:rPr lang="fr-FR" altLang="fr-FR">
                <a:solidFill>
                  <a:srgbClr val="FFFFFF"/>
                </a:solidFill>
              </a:rPr>
              <a:pPr/>
              <a:t>20</a:t>
            </a:fld>
            <a:endParaRPr lang="fr-FR" altLang="fr-FR">
              <a:solidFill>
                <a:srgbClr val="FFFFFF"/>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295DBF96-A8DC-4378-8A1C-48C3C6397753}"/>
              </a:ext>
            </a:extLst>
          </p:cNvPr>
          <p:cNvSpPr>
            <a:spLocks noGrp="1" noChangeArrowheads="1"/>
          </p:cNvSpPr>
          <p:nvPr>
            <p:ph type="title"/>
          </p:nvPr>
        </p:nvSpPr>
        <p:spPr/>
        <p:txBody>
          <a:bodyPr/>
          <a:lstStyle/>
          <a:p>
            <a:pPr eaLnBrk="1" fontAlgn="auto" hangingPunct="1">
              <a:spcAft>
                <a:spcPts val="0"/>
              </a:spcAft>
              <a:defRPr/>
            </a:pPr>
            <a:r>
              <a:rPr lang="fr-FR" altLang="fr-FR" sz="3600" dirty="0">
                <a:solidFill>
                  <a:srgbClr val="7B9899"/>
                </a:solidFill>
              </a:rPr>
              <a:t>La démarche probante</a:t>
            </a:r>
            <a:endParaRPr lang="fr-FR" altLang="fr-FR" sz="3600" b="1" dirty="0">
              <a:solidFill>
                <a:srgbClr val="7B9899"/>
              </a:solidFill>
            </a:endParaRPr>
          </a:p>
        </p:txBody>
      </p:sp>
      <p:sp>
        <p:nvSpPr>
          <p:cNvPr id="33795" name="Espace réservé du contenu 2">
            <a:extLst>
              <a:ext uri="{FF2B5EF4-FFF2-40B4-BE49-F238E27FC236}">
                <a16:creationId xmlns:a16="http://schemas.microsoft.com/office/drawing/2014/main" id="{A367AB8F-9FBC-4260-BB4C-C8F37FEA59E2}"/>
              </a:ext>
            </a:extLst>
          </p:cNvPr>
          <p:cNvSpPr>
            <a:spLocks noGrp="1"/>
          </p:cNvSpPr>
          <p:nvPr>
            <p:ph idx="1"/>
          </p:nvPr>
        </p:nvSpPr>
        <p:spPr/>
        <p:txBody>
          <a:bodyPr/>
          <a:lstStyle/>
          <a:p>
            <a:endParaRPr lang="fr-FR" altLang="fr-FR"/>
          </a:p>
          <a:p>
            <a:endParaRPr lang="fr-FR" altLang="fr-FR"/>
          </a:p>
          <a:p>
            <a:endParaRPr lang="fr-FR" altLang="fr-FR"/>
          </a:p>
          <a:p>
            <a:endParaRPr lang="fr-FR" altLang="fr-FR"/>
          </a:p>
          <a:p>
            <a:endParaRPr lang="fr-FR" altLang="fr-FR"/>
          </a:p>
          <a:p>
            <a:endParaRPr lang="fr-FR" altLang="fr-FR"/>
          </a:p>
          <a:p>
            <a:endParaRPr lang="fr-FR" altLang="fr-FR"/>
          </a:p>
          <a:p>
            <a:endParaRPr lang="fr-FR" altLang="fr-FR"/>
          </a:p>
        </p:txBody>
      </p:sp>
      <p:sp>
        <p:nvSpPr>
          <p:cNvPr id="33796" name="Espace réservé du numéro de diapositive 2">
            <a:extLst>
              <a:ext uri="{FF2B5EF4-FFF2-40B4-BE49-F238E27FC236}">
                <a16:creationId xmlns:a16="http://schemas.microsoft.com/office/drawing/2014/main" id="{13294B3D-382F-4D9E-A0EA-4E714250B9F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127FBDA-AFCF-4FB7-8A12-2FF2D92BA89D}" type="slidenum">
              <a:rPr lang="fr-FR" altLang="fr-FR">
                <a:solidFill>
                  <a:srgbClr val="FFFFFF"/>
                </a:solidFill>
              </a:rPr>
              <a:pPr/>
              <a:t>21</a:t>
            </a:fld>
            <a:endParaRPr lang="fr-FR" altLang="fr-FR">
              <a:solidFill>
                <a:srgbClr val="FFFFFF"/>
              </a:solidFill>
            </a:endParaRPr>
          </a:p>
        </p:txBody>
      </p:sp>
      <p:pic>
        <p:nvPicPr>
          <p:cNvPr id="33797" name="Picture 2">
            <a:extLst>
              <a:ext uri="{FF2B5EF4-FFF2-40B4-BE49-F238E27FC236}">
                <a16:creationId xmlns:a16="http://schemas.microsoft.com/office/drawing/2014/main" id="{EA327A29-9D44-42D3-84A5-B0ED262D35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5725" y="1341438"/>
            <a:ext cx="589280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ZoneTexte 3">
            <a:extLst>
              <a:ext uri="{FF2B5EF4-FFF2-40B4-BE49-F238E27FC236}">
                <a16:creationId xmlns:a16="http://schemas.microsoft.com/office/drawing/2014/main" id="{33D1C880-2724-4ABC-94E7-9A7FD8196B5F}"/>
              </a:ext>
            </a:extLst>
          </p:cNvPr>
          <p:cNvSpPr txBox="1">
            <a:spLocks noChangeArrowheads="1"/>
          </p:cNvSpPr>
          <p:nvPr/>
        </p:nvSpPr>
        <p:spPr bwMode="auto">
          <a:xfrm>
            <a:off x="6262688" y="4508500"/>
            <a:ext cx="2232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fr-FR" altLang="fr-FR"/>
              <a:t>Brownson (2009)</a:t>
            </a:r>
            <a:endParaRPr lang="fr-FR" altLang="fr-FR">
              <a:solidFill>
                <a:srgbClr val="FF0000"/>
              </a:solidFill>
            </a:endParaRPr>
          </a:p>
        </p:txBody>
      </p:sp>
    </p:spTree>
    <p:extLst>
      <p:ext uri="{BB962C8B-B14F-4D97-AF65-F5344CB8AC3E}">
        <p14:creationId xmlns:p14="http://schemas.microsoft.com/office/powerpoint/2010/main" val="42087523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EEA76652-FA3F-4495-9B76-A865168B47C3}" type="slidenum">
              <a:rPr lang="fr-FR" altLang="fr-FR" smtClean="0"/>
              <a:pPr>
                <a:defRPr/>
              </a:pPr>
              <a:t>22</a:t>
            </a:fld>
            <a:endParaRPr lang="fr-FR" altLang="fr-F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601897"/>
            <a:ext cx="2282121" cy="3542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2852936"/>
            <a:ext cx="2579962" cy="37456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8590" y="183356"/>
            <a:ext cx="2884575" cy="4111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Image 4">
            <a:extLst>
              <a:ext uri="{FF2B5EF4-FFF2-40B4-BE49-F238E27FC236}">
                <a16:creationId xmlns:a16="http://schemas.microsoft.com/office/drawing/2014/main" id="{69B1278A-11D7-8C47-B81E-18B84528106B}"/>
              </a:ext>
            </a:extLst>
          </p:cNvPr>
          <p:cNvPicPr>
            <a:picLocks noChangeAspect="1"/>
          </p:cNvPicPr>
          <p:nvPr/>
        </p:nvPicPr>
        <p:blipFill>
          <a:blip r:embed="rId5"/>
          <a:stretch>
            <a:fillRect/>
          </a:stretch>
        </p:blipFill>
        <p:spPr>
          <a:xfrm>
            <a:off x="2712848" y="3068960"/>
            <a:ext cx="2651240" cy="3471538"/>
          </a:xfrm>
          <a:prstGeom prst="rect">
            <a:avLst/>
          </a:prstGeom>
          <a:ln>
            <a:solidFill>
              <a:schemeClr val="tx1"/>
            </a:solidFill>
          </a:ln>
        </p:spPr>
      </p:pic>
    </p:spTree>
    <p:extLst>
      <p:ext uri="{BB962C8B-B14F-4D97-AF65-F5344CB8AC3E}">
        <p14:creationId xmlns:p14="http://schemas.microsoft.com/office/powerpoint/2010/main" val="34625723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itre 2">
            <a:extLst>
              <a:ext uri="{FF2B5EF4-FFF2-40B4-BE49-F238E27FC236}">
                <a16:creationId xmlns:a16="http://schemas.microsoft.com/office/drawing/2014/main" id="{0517AA35-F8FE-49EB-9309-9B163CBEC72E}"/>
              </a:ext>
            </a:extLst>
          </p:cNvPr>
          <p:cNvSpPr>
            <a:spLocks noGrp="1"/>
          </p:cNvSpPr>
          <p:nvPr>
            <p:ph type="title"/>
          </p:nvPr>
        </p:nvSpPr>
        <p:spPr/>
        <p:txBody>
          <a:bodyPr>
            <a:normAutofit/>
          </a:bodyPr>
          <a:lstStyle/>
          <a:p>
            <a:pPr eaLnBrk="1" fontAlgn="auto" hangingPunct="1">
              <a:spcAft>
                <a:spcPts val="0"/>
              </a:spcAft>
              <a:defRPr/>
            </a:pPr>
            <a:r>
              <a:rPr lang="fr-FR" altLang="fr-FR" dirty="0"/>
              <a:t>La démarche probante en pratique</a:t>
            </a:r>
          </a:p>
        </p:txBody>
      </p:sp>
      <p:sp>
        <p:nvSpPr>
          <p:cNvPr id="38915" name="Espace réservé du numéro de diapositive 3">
            <a:extLst>
              <a:ext uri="{FF2B5EF4-FFF2-40B4-BE49-F238E27FC236}">
                <a16:creationId xmlns:a16="http://schemas.microsoft.com/office/drawing/2014/main" id="{BF61C161-0653-44B5-A231-35FFA842832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9DA36C14-3D52-4B78-AA75-A12B9D9DBA96}" type="slidenum">
              <a:rPr lang="fr-FR" altLang="fr-FR">
                <a:solidFill>
                  <a:srgbClr val="FFFFFF"/>
                </a:solidFill>
              </a:rPr>
              <a:pPr/>
              <a:t>23</a:t>
            </a:fld>
            <a:endParaRPr lang="fr-FR" altLang="fr-FR">
              <a:solidFill>
                <a:srgbClr val="FFFFFF"/>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5232218E-5A02-4513-99BF-FB3BF9B711C7}"/>
              </a:ext>
            </a:extLst>
          </p:cNvPr>
          <p:cNvSpPr>
            <a:spLocks noGrp="1" noChangeArrowheads="1"/>
          </p:cNvSpPr>
          <p:nvPr>
            <p:ph type="title"/>
          </p:nvPr>
        </p:nvSpPr>
        <p:spPr/>
        <p:txBody>
          <a:bodyPr/>
          <a:lstStyle/>
          <a:p>
            <a:pPr eaLnBrk="1" fontAlgn="auto" hangingPunct="1">
              <a:spcAft>
                <a:spcPts val="0"/>
              </a:spcAft>
              <a:defRPr/>
            </a:pPr>
            <a:r>
              <a:rPr lang="fr-FR" altLang="fr-FR" sz="3600" dirty="0">
                <a:solidFill>
                  <a:srgbClr val="7B9899"/>
                </a:solidFill>
              </a:rPr>
              <a:t>L’EBHP intervient à trois niveaux</a:t>
            </a:r>
          </a:p>
        </p:txBody>
      </p:sp>
      <p:sp>
        <p:nvSpPr>
          <p:cNvPr id="2" name="Espace réservé du contenu 1">
            <a:extLst>
              <a:ext uri="{FF2B5EF4-FFF2-40B4-BE49-F238E27FC236}">
                <a16:creationId xmlns:a16="http://schemas.microsoft.com/office/drawing/2014/main" id="{22710389-142F-425C-A8F4-65A1CF5815BC}"/>
              </a:ext>
            </a:extLst>
          </p:cNvPr>
          <p:cNvSpPr>
            <a:spLocks noGrp="1"/>
          </p:cNvSpPr>
          <p:nvPr>
            <p:ph idx="1"/>
          </p:nvPr>
        </p:nvSpPr>
        <p:spPr/>
        <p:txBody>
          <a:bodyPr rtlCol="0">
            <a:normAutofit lnSpcReduction="10000"/>
          </a:bodyPr>
          <a:lstStyle/>
          <a:p>
            <a:pPr marL="182880" indent="-182880" algn="just" eaLnBrk="1" fontAlgn="auto" hangingPunct="1">
              <a:spcAft>
                <a:spcPts val="0"/>
              </a:spcAft>
              <a:buFont typeface="Arial" charset="0"/>
              <a:buChar char="•"/>
              <a:defRPr/>
            </a:pPr>
            <a:r>
              <a:rPr lang="fr-FR" b="1" dirty="0"/>
              <a:t>Sur quoi agir ?</a:t>
            </a:r>
          </a:p>
          <a:p>
            <a:pPr lvl="1" indent="-182880" algn="just" eaLnBrk="1" fontAlgn="auto" hangingPunct="1">
              <a:spcAft>
                <a:spcPts val="0"/>
              </a:spcAft>
              <a:buFont typeface="Arial" charset="0"/>
              <a:buChar char="–"/>
              <a:defRPr/>
            </a:pPr>
            <a:r>
              <a:rPr lang="fr-FR" dirty="0"/>
              <a:t>Recherche de la </a:t>
            </a:r>
            <a:r>
              <a:rPr lang="fr-FR" b="1" dirty="0"/>
              <a:t>causalité</a:t>
            </a:r>
            <a:r>
              <a:rPr lang="fr-FR" dirty="0"/>
              <a:t>, des liens entre déterminants et état de santé,  mesure de l’</a:t>
            </a:r>
            <a:r>
              <a:rPr lang="fr-FR" b="1" dirty="0"/>
              <a:t>importance</a:t>
            </a:r>
            <a:r>
              <a:rPr lang="fr-FR" dirty="0"/>
              <a:t> et de la sévérité des problèmes de santé publique ainsi que de la possibilité de les prévenir  </a:t>
            </a:r>
            <a:r>
              <a:rPr lang="fr-FR" dirty="0">
                <a:solidFill>
                  <a:schemeClr val="tx2">
                    <a:lumMod val="75000"/>
                  </a:schemeClr>
                </a:solidFill>
              </a:rPr>
              <a:t>(</a:t>
            </a:r>
            <a:r>
              <a:rPr lang="fr-FR" i="1" dirty="0">
                <a:solidFill>
                  <a:schemeClr val="tx2">
                    <a:lumMod val="75000"/>
                  </a:schemeClr>
                </a:solidFill>
              </a:rPr>
              <a:t>quelque chose doit être fait</a:t>
            </a:r>
            <a:r>
              <a:rPr lang="fr-FR" dirty="0">
                <a:solidFill>
                  <a:schemeClr val="tx2">
                    <a:lumMod val="75000"/>
                  </a:schemeClr>
                </a:solidFill>
              </a:rPr>
              <a:t>) </a:t>
            </a:r>
          </a:p>
          <a:p>
            <a:pPr marL="0" indent="0" algn="just" eaLnBrk="1" fontAlgn="auto" hangingPunct="1">
              <a:spcAft>
                <a:spcPts val="0"/>
              </a:spcAft>
              <a:buFont typeface="Arial" panose="020B0604020202020204" pitchFamily="34" charset="0"/>
              <a:buNone/>
              <a:defRPr/>
            </a:pPr>
            <a:r>
              <a:rPr lang="fr-FR" dirty="0">
                <a:solidFill>
                  <a:schemeClr val="bg1"/>
                </a:solidFill>
              </a:rPr>
              <a:t>Que faire ? </a:t>
            </a:r>
          </a:p>
          <a:p>
            <a:pPr marL="274320" lvl="1" indent="0" algn="just" eaLnBrk="1" fontAlgn="auto" hangingPunct="1">
              <a:spcAft>
                <a:spcPts val="0"/>
              </a:spcAft>
              <a:buFont typeface="Arial" panose="020B0604020202020204" pitchFamily="34" charset="0"/>
              <a:buNone/>
              <a:defRPr/>
            </a:pPr>
            <a:r>
              <a:rPr lang="fr-FR" dirty="0">
                <a:solidFill>
                  <a:schemeClr val="bg1"/>
                </a:solidFill>
              </a:rPr>
              <a:t>Recherche évaluative pour mettre en évidence les leviers ou modalités d’intervention efficaces  (</a:t>
            </a:r>
            <a:r>
              <a:rPr lang="fr-FR" i="1" dirty="0">
                <a:solidFill>
                  <a:schemeClr val="bg1"/>
                </a:solidFill>
              </a:rPr>
              <a:t>cette intervention est efficace, cette intervention doit être effectuée</a:t>
            </a:r>
            <a:r>
              <a:rPr lang="fr-FR" dirty="0">
                <a:solidFill>
                  <a:schemeClr val="bg1"/>
                </a:solidFill>
              </a:rPr>
              <a:t>) </a:t>
            </a:r>
          </a:p>
          <a:p>
            <a:pPr marL="0" indent="0" algn="just" eaLnBrk="1" fontAlgn="auto" hangingPunct="1">
              <a:spcAft>
                <a:spcPts val="0"/>
              </a:spcAft>
              <a:buFont typeface="Arial" panose="020B0604020202020204" pitchFamily="34" charset="0"/>
              <a:buNone/>
              <a:defRPr/>
            </a:pPr>
            <a:r>
              <a:rPr lang="fr-FR" dirty="0">
                <a:solidFill>
                  <a:schemeClr val="bg1"/>
                </a:solidFill>
              </a:rPr>
              <a:t>Comment faire : qu’est ce qui fonctionne, comment cela fonctionne?   </a:t>
            </a:r>
          </a:p>
          <a:p>
            <a:pPr marL="274320" lvl="1" indent="0" algn="just" eaLnBrk="1" fontAlgn="auto" hangingPunct="1">
              <a:spcAft>
                <a:spcPts val="0"/>
              </a:spcAft>
              <a:buFont typeface="Arial" panose="020B0604020202020204" pitchFamily="34" charset="0"/>
              <a:buNone/>
              <a:defRPr/>
            </a:pPr>
            <a:r>
              <a:rPr lang="fr-FR" dirty="0">
                <a:solidFill>
                  <a:schemeClr val="bg1"/>
                </a:solidFill>
              </a:rPr>
              <a:t>Recherche évaluative pour définir les modalités d’implantation d’une intervention dans un contexte donné qui garantissent l’efficacité (</a:t>
            </a:r>
            <a:r>
              <a:rPr lang="fr-FR" i="1" dirty="0">
                <a:solidFill>
                  <a:schemeClr val="bg1"/>
                </a:solidFill>
              </a:rPr>
              <a:t>comment cette intervention doit être effectuée</a:t>
            </a:r>
            <a:r>
              <a:rPr lang="fr-FR" dirty="0">
                <a:solidFill>
                  <a:schemeClr val="bg1"/>
                </a:solidFill>
              </a:rPr>
              <a:t>)</a:t>
            </a:r>
          </a:p>
          <a:p>
            <a:pPr marL="182880" indent="-182880" algn="just" eaLnBrk="1" fontAlgn="auto" hangingPunct="1">
              <a:spcAft>
                <a:spcPts val="0"/>
              </a:spcAft>
              <a:buFont typeface="Arial" charset="0"/>
              <a:buChar char="•"/>
              <a:defRPr/>
            </a:pPr>
            <a:endParaRPr lang="fr-FR" dirty="0">
              <a:solidFill>
                <a:schemeClr val="bg1"/>
              </a:solidFill>
            </a:endParaRPr>
          </a:p>
        </p:txBody>
      </p:sp>
      <p:sp>
        <p:nvSpPr>
          <p:cNvPr id="39940" name="Espace réservé du numéro de diapositive 3">
            <a:extLst>
              <a:ext uri="{FF2B5EF4-FFF2-40B4-BE49-F238E27FC236}">
                <a16:creationId xmlns:a16="http://schemas.microsoft.com/office/drawing/2014/main" id="{2208ED72-6309-458B-91B2-619B9457BEE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AE4EAD8-60BD-41DA-A746-420344D78243}" type="slidenum">
              <a:rPr lang="fr-FR" altLang="fr-FR">
                <a:latin typeface="Arial" panose="020B0604020202020204" pitchFamily="34" charset="0"/>
              </a:rPr>
              <a:pPr/>
              <a:t>24</a:t>
            </a:fld>
            <a:endParaRPr lang="fr-FR" altLang="fr-FR">
              <a:latin typeface="Arial" panose="020B0604020202020204" pitchFamily="34" charset="0"/>
            </a:endParaRPr>
          </a:p>
        </p:txBody>
      </p:sp>
    </p:spTree>
    <p:extLst>
      <p:ext uri="{BB962C8B-B14F-4D97-AF65-F5344CB8AC3E}">
        <p14:creationId xmlns:p14="http://schemas.microsoft.com/office/powerpoint/2010/main" val="41284762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4FAB73BC-B049-4115-A692-8D63A059BFB8}" type="slidenum">
              <a:rPr lang="en-US" smtClean="0"/>
              <a:t>25</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4784" y="1271397"/>
            <a:ext cx="6430991" cy="1646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594" y="3677271"/>
            <a:ext cx="6067892" cy="1884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81364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09BFAC09-6462-44D3-B69C-B9165D9AE5D4}"/>
              </a:ext>
            </a:extLst>
          </p:cNvPr>
          <p:cNvSpPr>
            <a:spLocks noGrp="1" noChangeArrowheads="1"/>
          </p:cNvSpPr>
          <p:nvPr>
            <p:ph type="title"/>
          </p:nvPr>
        </p:nvSpPr>
        <p:spPr/>
        <p:txBody>
          <a:bodyPr/>
          <a:lstStyle/>
          <a:p>
            <a:pPr eaLnBrk="1" fontAlgn="auto" hangingPunct="1">
              <a:spcAft>
                <a:spcPts val="0"/>
              </a:spcAft>
              <a:defRPr/>
            </a:pPr>
            <a:r>
              <a:rPr lang="fr-FR" altLang="fr-FR" sz="3600" dirty="0">
                <a:solidFill>
                  <a:srgbClr val="7B9899"/>
                </a:solidFill>
              </a:rPr>
              <a:t>L’EBHP intervient à trois niveaux</a:t>
            </a:r>
          </a:p>
        </p:txBody>
      </p:sp>
      <p:sp>
        <p:nvSpPr>
          <p:cNvPr id="2" name="Espace réservé du contenu 1">
            <a:extLst>
              <a:ext uri="{FF2B5EF4-FFF2-40B4-BE49-F238E27FC236}">
                <a16:creationId xmlns:a16="http://schemas.microsoft.com/office/drawing/2014/main" id="{A86216B3-A259-4E24-8A7F-C559D24A13B0}"/>
              </a:ext>
            </a:extLst>
          </p:cNvPr>
          <p:cNvSpPr>
            <a:spLocks noGrp="1"/>
          </p:cNvSpPr>
          <p:nvPr>
            <p:ph idx="1"/>
          </p:nvPr>
        </p:nvSpPr>
        <p:spPr/>
        <p:txBody>
          <a:bodyPr rtlCol="0">
            <a:normAutofit lnSpcReduction="10000"/>
          </a:bodyPr>
          <a:lstStyle/>
          <a:p>
            <a:pPr marL="182880" indent="-182880" algn="just" eaLnBrk="1" fontAlgn="auto" hangingPunct="1">
              <a:spcAft>
                <a:spcPts val="0"/>
              </a:spcAft>
              <a:buFont typeface="Arial" charset="0"/>
              <a:buChar char="•"/>
              <a:defRPr/>
            </a:pPr>
            <a:r>
              <a:rPr lang="fr-FR" b="1" dirty="0">
                <a:solidFill>
                  <a:schemeClr val="accent5">
                    <a:lumMod val="40000"/>
                    <a:lumOff val="60000"/>
                  </a:schemeClr>
                </a:solidFill>
              </a:rPr>
              <a:t>Sur quoi agir ?</a:t>
            </a:r>
          </a:p>
          <a:p>
            <a:pPr lvl="1" indent="-182880" algn="just" eaLnBrk="1" fontAlgn="auto" hangingPunct="1">
              <a:spcAft>
                <a:spcPts val="0"/>
              </a:spcAft>
              <a:buFont typeface="Arial" charset="0"/>
              <a:buChar char="–"/>
              <a:defRPr/>
            </a:pPr>
            <a:r>
              <a:rPr lang="fr-FR" dirty="0">
                <a:solidFill>
                  <a:schemeClr val="accent5">
                    <a:lumMod val="40000"/>
                    <a:lumOff val="60000"/>
                  </a:schemeClr>
                </a:solidFill>
              </a:rPr>
              <a:t>Recherche de la </a:t>
            </a:r>
            <a:r>
              <a:rPr lang="fr-FR" b="1" dirty="0">
                <a:solidFill>
                  <a:schemeClr val="accent5">
                    <a:lumMod val="40000"/>
                    <a:lumOff val="60000"/>
                  </a:schemeClr>
                </a:solidFill>
              </a:rPr>
              <a:t>causalité</a:t>
            </a:r>
            <a:r>
              <a:rPr lang="fr-FR" dirty="0">
                <a:solidFill>
                  <a:schemeClr val="accent5">
                    <a:lumMod val="40000"/>
                    <a:lumOff val="60000"/>
                  </a:schemeClr>
                </a:solidFill>
              </a:rPr>
              <a:t>, des liens entre déterminants et état de santé,  mesure de l’</a:t>
            </a:r>
            <a:r>
              <a:rPr lang="fr-FR" b="1" dirty="0">
                <a:solidFill>
                  <a:schemeClr val="accent5">
                    <a:lumMod val="40000"/>
                    <a:lumOff val="60000"/>
                  </a:schemeClr>
                </a:solidFill>
              </a:rPr>
              <a:t>importance</a:t>
            </a:r>
            <a:r>
              <a:rPr lang="fr-FR" dirty="0">
                <a:solidFill>
                  <a:schemeClr val="accent5">
                    <a:lumMod val="40000"/>
                    <a:lumOff val="60000"/>
                  </a:schemeClr>
                </a:solidFill>
              </a:rPr>
              <a:t> et de la sévérité des problèmes de santé publique ainsi que de la possibilité de les prévenir  (</a:t>
            </a:r>
            <a:r>
              <a:rPr lang="fr-FR" i="1" dirty="0">
                <a:solidFill>
                  <a:schemeClr val="accent5">
                    <a:lumMod val="40000"/>
                    <a:lumOff val="60000"/>
                  </a:schemeClr>
                </a:solidFill>
              </a:rPr>
              <a:t>quelque chose doit être fait</a:t>
            </a:r>
            <a:r>
              <a:rPr lang="fr-FR" dirty="0">
                <a:solidFill>
                  <a:schemeClr val="accent5">
                    <a:lumMod val="40000"/>
                    <a:lumOff val="60000"/>
                  </a:schemeClr>
                </a:solidFill>
              </a:rPr>
              <a:t>) </a:t>
            </a:r>
          </a:p>
          <a:p>
            <a:pPr marL="182880" indent="-182880" algn="just" eaLnBrk="1" fontAlgn="auto" hangingPunct="1">
              <a:spcBef>
                <a:spcPts val="1200"/>
              </a:spcBef>
              <a:spcAft>
                <a:spcPts val="0"/>
              </a:spcAft>
              <a:buFont typeface="Arial" charset="0"/>
              <a:buChar char="•"/>
              <a:defRPr/>
            </a:pPr>
            <a:r>
              <a:rPr lang="fr-FR" b="1" dirty="0"/>
              <a:t>Que faire ? </a:t>
            </a:r>
          </a:p>
          <a:p>
            <a:pPr lvl="1" indent="-182880" algn="just" eaLnBrk="1" fontAlgn="auto" hangingPunct="1">
              <a:spcAft>
                <a:spcPts val="0"/>
              </a:spcAft>
              <a:buFont typeface="Arial" charset="0"/>
              <a:buChar char="–"/>
              <a:defRPr/>
            </a:pPr>
            <a:r>
              <a:rPr lang="fr-FR" dirty="0"/>
              <a:t>Recherche évaluative pour mettre en évidence les </a:t>
            </a:r>
            <a:r>
              <a:rPr lang="fr-FR" b="1" dirty="0"/>
              <a:t>leviers ou modalités d’intervention</a:t>
            </a:r>
            <a:r>
              <a:rPr lang="fr-FR" dirty="0"/>
              <a:t> efficaces  </a:t>
            </a:r>
            <a:r>
              <a:rPr lang="fr-FR" dirty="0">
                <a:solidFill>
                  <a:schemeClr val="tx2">
                    <a:lumMod val="75000"/>
                  </a:schemeClr>
                </a:solidFill>
              </a:rPr>
              <a:t>(</a:t>
            </a:r>
            <a:r>
              <a:rPr lang="fr-FR" i="1" dirty="0">
                <a:solidFill>
                  <a:schemeClr val="tx2">
                    <a:lumMod val="75000"/>
                  </a:schemeClr>
                </a:solidFill>
              </a:rPr>
              <a:t>cette intervention est efficace, cette intervention doit être effectuée</a:t>
            </a:r>
            <a:r>
              <a:rPr lang="fr-FR" dirty="0">
                <a:solidFill>
                  <a:schemeClr val="tx2">
                    <a:lumMod val="75000"/>
                  </a:schemeClr>
                </a:solidFill>
              </a:rPr>
              <a:t>) </a:t>
            </a:r>
          </a:p>
          <a:p>
            <a:pPr marL="0" indent="0" algn="just" eaLnBrk="1" fontAlgn="auto" hangingPunct="1">
              <a:spcAft>
                <a:spcPts val="0"/>
              </a:spcAft>
              <a:buFont typeface="Arial" panose="020B0604020202020204" pitchFamily="34" charset="0"/>
              <a:buNone/>
              <a:defRPr/>
            </a:pPr>
            <a:r>
              <a:rPr lang="fr-FR" dirty="0">
                <a:solidFill>
                  <a:schemeClr val="bg1"/>
                </a:solidFill>
              </a:rPr>
              <a:t>Comment faire : qu’est ce qui fonctionne, comment cela fonctionne?   </a:t>
            </a:r>
          </a:p>
          <a:p>
            <a:pPr marL="274320" lvl="1" indent="0" algn="just" eaLnBrk="1" fontAlgn="auto" hangingPunct="1">
              <a:spcAft>
                <a:spcPts val="0"/>
              </a:spcAft>
              <a:buFont typeface="Arial" panose="020B0604020202020204" pitchFamily="34" charset="0"/>
              <a:buNone/>
              <a:defRPr/>
            </a:pPr>
            <a:r>
              <a:rPr lang="fr-FR" dirty="0">
                <a:solidFill>
                  <a:schemeClr val="bg1"/>
                </a:solidFill>
              </a:rPr>
              <a:t>Recherche évaluative pour définir les modalités d’implantation d’une intervention dans un contexte donné qui garantissent l’efficacité (</a:t>
            </a:r>
            <a:r>
              <a:rPr lang="fr-FR" i="1" dirty="0">
                <a:solidFill>
                  <a:schemeClr val="bg1"/>
                </a:solidFill>
              </a:rPr>
              <a:t>comment cette intervention doit être effectuée</a:t>
            </a:r>
            <a:r>
              <a:rPr lang="fr-FR" dirty="0">
                <a:solidFill>
                  <a:schemeClr val="bg1"/>
                </a:solidFill>
              </a:rPr>
              <a:t>)</a:t>
            </a:r>
          </a:p>
          <a:p>
            <a:pPr marL="182880" indent="-182880" algn="just" eaLnBrk="1" fontAlgn="auto" hangingPunct="1">
              <a:spcAft>
                <a:spcPts val="0"/>
              </a:spcAft>
              <a:buFont typeface="Arial" charset="0"/>
              <a:buChar char="•"/>
              <a:defRPr/>
            </a:pPr>
            <a:endParaRPr lang="fr-FR" dirty="0"/>
          </a:p>
        </p:txBody>
      </p:sp>
      <p:sp>
        <p:nvSpPr>
          <p:cNvPr id="41988" name="Espace réservé du numéro de diapositive 3">
            <a:extLst>
              <a:ext uri="{FF2B5EF4-FFF2-40B4-BE49-F238E27FC236}">
                <a16:creationId xmlns:a16="http://schemas.microsoft.com/office/drawing/2014/main" id="{722B08DA-A3AA-4BB3-B20F-C9D2862AB81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4FE5394-9822-45FC-B60C-19423A8AB2D3}" type="slidenum">
              <a:rPr lang="fr-FR" altLang="fr-FR">
                <a:latin typeface="Arial" panose="020B0604020202020204" pitchFamily="34" charset="0"/>
              </a:rPr>
              <a:pPr/>
              <a:t>26</a:t>
            </a:fld>
            <a:endParaRPr lang="fr-FR" altLang="fr-FR">
              <a:latin typeface="Arial" panose="020B0604020202020204" pitchFamily="34" charset="0"/>
            </a:endParaRPr>
          </a:p>
        </p:txBody>
      </p:sp>
    </p:spTree>
    <p:extLst>
      <p:ext uri="{BB962C8B-B14F-4D97-AF65-F5344CB8AC3E}">
        <p14:creationId xmlns:p14="http://schemas.microsoft.com/office/powerpoint/2010/main" val="37841383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4FAB73BC-B049-4115-A692-8D63A059BFB8}" type="slidenum">
              <a:rPr lang="en-US" smtClean="0"/>
              <a:t>27</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6993" y="1035844"/>
            <a:ext cx="5586413" cy="2214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2749" y="3701075"/>
            <a:ext cx="5287655" cy="1867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41181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0ABCAE8F-F608-48CA-9A6A-67125131E6A9}"/>
              </a:ext>
            </a:extLst>
          </p:cNvPr>
          <p:cNvSpPr>
            <a:spLocks noGrp="1" noChangeArrowheads="1"/>
          </p:cNvSpPr>
          <p:nvPr>
            <p:ph type="title"/>
          </p:nvPr>
        </p:nvSpPr>
        <p:spPr/>
        <p:txBody>
          <a:bodyPr/>
          <a:lstStyle/>
          <a:p>
            <a:pPr eaLnBrk="1" fontAlgn="auto" hangingPunct="1">
              <a:spcAft>
                <a:spcPts val="0"/>
              </a:spcAft>
              <a:defRPr/>
            </a:pPr>
            <a:r>
              <a:rPr lang="fr-FR" altLang="fr-FR" sz="3600" dirty="0">
                <a:solidFill>
                  <a:srgbClr val="7B9899"/>
                </a:solidFill>
              </a:rPr>
              <a:t>L’EBHP intervient à trois niveaux</a:t>
            </a:r>
          </a:p>
        </p:txBody>
      </p:sp>
      <p:sp>
        <p:nvSpPr>
          <p:cNvPr id="2" name="Espace réservé du contenu 1">
            <a:extLst>
              <a:ext uri="{FF2B5EF4-FFF2-40B4-BE49-F238E27FC236}">
                <a16:creationId xmlns:a16="http://schemas.microsoft.com/office/drawing/2014/main" id="{D4841DB6-882A-4087-86A9-9061653DAC6D}"/>
              </a:ext>
            </a:extLst>
          </p:cNvPr>
          <p:cNvSpPr>
            <a:spLocks noGrp="1"/>
          </p:cNvSpPr>
          <p:nvPr>
            <p:ph idx="1"/>
          </p:nvPr>
        </p:nvSpPr>
        <p:spPr/>
        <p:txBody>
          <a:bodyPr rtlCol="0">
            <a:normAutofit lnSpcReduction="10000"/>
          </a:bodyPr>
          <a:lstStyle/>
          <a:p>
            <a:pPr marL="182880" indent="-182880" algn="just" eaLnBrk="1" fontAlgn="auto" hangingPunct="1">
              <a:spcAft>
                <a:spcPts val="0"/>
              </a:spcAft>
              <a:buFont typeface="Arial" charset="0"/>
              <a:buChar char="•"/>
              <a:defRPr/>
            </a:pPr>
            <a:r>
              <a:rPr lang="fr-FR" b="1" dirty="0">
                <a:solidFill>
                  <a:schemeClr val="accent5">
                    <a:lumMod val="40000"/>
                    <a:lumOff val="60000"/>
                  </a:schemeClr>
                </a:solidFill>
              </a:rPr>
              <a:t>Sur quoi agir ?</a:t>
            </a:r>
          </a:p>
          <a:p>
            <a:pPr lvl="1" indent="-182880" algn="just" eaLnBrk="1" fontAlgn="auto" hangingPunct="1">
              <a:spcAft>
                <a:spcPts val="0"/>
              </a:spcAft>
              <a:buFont typeface="Arial" charset="0"/>
              <a:buChar char="–"/>
              <a:defRPr/>
            </a:pPr>
            <a:r>
              <a:rPr lang="fr-FR" dirty="0">
                <a:solidFill>
                  <a:schemeClr val="accent5">
                    <a:lumMod val="40000"/>
                    <a:lumOff val="60000"/>
                  </a:schemeClr>
                </a:solidFill>
              </a:rPr>
              <a:t>Recherche de la </a:t>
            </a:r>
            <a:r>
              <a:rPr lang="fr-FR" b="1" dirty="0">
                <a:solidFill>
                  <a:schemeClr val="accent5">
                    <a:lumMod val="40000"/>
                    <a:lumOff val="60000"/>
                  </a:schemeClr>
                </a:solidFill>
              </a:rPr>
              <a:t>causalité</a:t>
            </a:r>
            <a:r>
              <a:rPr lang="fr-FR" dirty="0">
                <a:solidFill>
                  <a:schemeClr val="accent5">
                    <a:lumMod val="40000"/>
                    <a:lumOff val="60000"/>
                  </a:schemeClr>
                </a:solidFill>
              </a:rPr>
              <a:t>, des liens entre déterminants et état de santé,  mesure de l’</a:t>
            </a:r>
            <a:r>
              <a:rPr lang="fr-FR" b="1" dirty="0">
                <a:solidFill>
                  <a:schemeClr val="accent5">
                    <a:lumMod val="40000"/>
                    <a:lumOff val="60000"/>
                  </a:schemeClr>
                </a:solidFill>
              </a:rPr>
              <a:t>importance</a:t>
            </a:r>
            <a:r>
              <a:rPr lang="fr-FR" dirty="0">
                <a:solidFill>
                  <a:schemeClr val="accent5">
                    <a:lumMod val="40000"/>
                    <a:lumOff val="60000"/>
                  </a:schemeClr>
                </a:solidFill>
              </a:rPr>
              <a:t> et de la sévérité des problèmes de santé publique ainsi que de la possibilité de les prévenir  (</a:t>
            </a:r>
            <a:r>
              <a:rPr lang="fr-FR" i="1" dirty="0">
                <a:solidFill>
                  <a:schemeClr val="accent5">
                    <a:lumMod val="40000"/>
                    <a:lumOff val="60000"/>
                  </a:schemeClr>
                </a:solidFill>
              </a:rPr>
              <a:t>quelque chose doit être fait</a:t>
            </a:r>
            <a:r>
              <a:rPr lang="fr-FR" dirty="0">
                <a:solidFill>
                  <a:schemeClr val="accent5">
                    <a:lumMod val="40000"/>
                    <a:lumOff val="60000"/>
                  </a:schemeClr>
                </a:solidFill>
              </a:rPr>
              <a:t>) </a:t>
            </a:r>
          </a:p>
          <a:p>
            <a:pPr marL="182880" indent="-182880" algn="just" eaLnBrk="1" fontAlgn="auto" hangingPunct="1">
              <a:spcBef>
                <a:spcPts val="1200"/>
              </a:spcBef>
              <a:spcAft>
                <a:spcPts val="0"/>
              </a:spcAft>
              <a:buFont typeface="Arial" charset="0"/>
              <a:buChar char="•"/>
              <a:defRPr/>
            </a:pPr>
            <a:r>
              <a:rPr lang="fr-FR" b="1" dirty="0">
                <a:solidFill>
                  <a:schemeClr val="accent5">
                    <a:lumMod val="40000"/>
                    <a:lumOff val="60000"/>
                  </a:schemeClr>
                </a:solidFill>
              </a:rPr>
              <a:t>Que faire ? </a:t>
            </a:r>
          </a:p>
          <a:p>
            <a:pPr lvl="1" indent="-182880" algn="just" eaLnBrk="1" fontAlgn="auto" hangingPunct="1">
              <a:spcAft>
                <a:spcPts val="0"/>
              </a:spcAft>
              <a:buFont typeface="Arial" charset="0"/>
              <a:buChar char="–"/>
              <a:defRPr/>
            </a:pPr>
            <a:r>
              <a:rPr lang="fr-FR" dirty="0">
                <a:solidFill>
                  <a:schemeClr val="accent5">
                    <a:lumMod val="40000"/>
                    <a:lumOff val="60000"/>
                  </a:schemeClr>
                </a:solidFill>
              </a:rPr>
              <a:t>Recherche évaluative pour mettre en évidence les </a:t>
            </a:r>
            <a:r>
              <a:rPr lang="fr-FR" b="1" dirty="0">
                <a:solidFill>
                  <a:schemeClr val="accent5">
                    <a:lumMod val="40000"/>
                    <a:lumOff val="60000"/>
                  </a:schemeClr>
                </a:solidFill>
              </a:rPr>
              <a:t>leviers ou modalités d’intervention</a:t>
            </a:r>
            <a:r>
              <a:rPr lang="fr-FR" dirty="0">
                <a:solidFill>
                  <a:schemeClr val="accent5">
                    <a:lumMod val="40000"/>
                    <a:lumOff val="60000"/>
                  </a:schemeClr>
                </a:solidFill>
              </a:rPr>
              <a:t> efficaces  (</a:t>
            </a:r>
            <a:r>
              <a:rPr lang="fr-FR" i="1" dirty="0">
                <a:solidFill>
                  <a:schemeClr val="accent5">
                    <a:lumMod val="40000"/>
                    <a:lumOff val="60000"/>
                  </a:schemeClr>
                </a:solidFill>
              </a:rPr>
              <a:t>cette intervention est efficace, cette intervention doit être effectuée</a:t>
            </a:r>
            <a:r>
              <a:rPr lang="fr-FR" dirty="0">
                <a:solidFill>
                  <a:schemeClr val="accent5">
                    <a:lumMod val="40000"/>
                    <a:lumOff val="60000"/>
                  </a:schemeClr>
                </a:solidFill>
              </a:rPr>
              <a:t>) </a:t>
            </a:r>
          </a:p>
          <a:p>
            <a:pPr marL="182880" indent="-182880" algn="just" eaLnBrk="1" fontAlgn="auto" hangingPunct="1">
              <a:spcBef>
                <a:spcPts val="1200"/>
              </a:spcBef>
              <a:spcAft>
                <a:spcPts val="0"/>
              </a:spcAft>
              <a:buFont typeface="Arial" charset="0"/>
              <a:buChar char="•"/>
              <a:defRPr/>
            </a:pPr>
            <a:r>
              <a:rPr lang="fr-FR" b="1" dirty="0"/>
              <a:t>Comment faire : qu’est ce qui fonctionne, comment cela fonctionne?   </a:t>
            </a:r>
          </a:p>
          <a:p>
            <a:pPr lvl="1" indent="-182880" algn="just" eaLnBrk="1" fontAlgn="auto" hangingPunct="1">
              <a:spcAft>
                <a:spcPts val="0"/>
              </a:spcAft>
              <a:buFont typeface="Arial" charset="0"/>
              <a:buChar char="–"/>
              <a:defRPr/>
            </a:pPr>
            <a:r>
              <a:rPr lang="fr-FR" dirty="0"/>
              <a:t>Recherche évaluative pour définir les </a:t>
            </a:r>
            <a:r>
              <a:rPr lang="fr-FR" b="1" dirty="0"/>
              <a:t>modalités d’implantation </a:t>
            </a:r>
            <a:r>
              <a:rPr lang="fr-FR" dirty="0"/>
              <a:t>d’une intervention dans un contexte donné qui garantissent l’efficacité </a:t>
            </a:r>
            <a:r>
              <a:rPr lang="fr-FR" dirty="0">
                <a:solidFill>
                  <a:schemeClr val="tx2">
                    <a:lumMod val="75000"/>
                  </a:schemeClr>
                </a:solidFill>
              </a:rPr>
              <a:t>(</a:t>
            </a:r>
            <a:r>
              <a:rPr lang="fr-FR" i="1" dirty="0">
                <a:solidFill>
                  <a:schemeClr val="tx2">
                    <a:lumMod val="75000"/>
                  </a:schemeClr>
                </a:solidFill>
              </a:rPr>
              <a:t>comment cette intervention doit être effectuée</a:t>
            </a:r>
            <a:r>
              <a:rPr lang="fr-FR" dirty="0">
                <a:solidFill>
                  <a:schemeClr val="tx2">
                    <a:lumMod val="75000"/>
                  </a:schemeClr>
                </a:solidFill>
              </a:rPr>
              <a:t>)</a:t>
            </a:r>
          </a:p>
          <a:p>
            <a:pPr marL="182880" indent="-182880" algn="just" eaLnBrk="1" fontAlgn="auto" hangingPunct="1">
              <a:spcAft>
                <a:spcPts val="0"/>
              </a:spcAft>
              <a:buFont typeface="Arial" charset="0"/>
              <a:buChar char="•"/>
              <a:defRPr/>
            </a:pPr>
            <a:endParaRPr lang="fr-FR" dirty="0"/>
          </a:p>
        </p:txBody>
      </p:sp>
      <p:sp>
        <p:nvSpPr>
          <p:cNvPr id="44036" name="Espace réservé du numéro de diapositive 3">
            <a:extLst>
              <a:ext uri="{FF2B5EF4-FFF2-40B4-BE49-F238E27FC236}">
                <a16:creationId xmlns:a16="http://schemas.microsoft.com/office/drawing/2014/main" id="{811C5AA2-0FBB-473F-8EE4-81F11F49B79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C4F6264-D8CC-42AC-A95C-DE1DD34170F3}" type="slidenum">
              <a:rPr lang="fr-FR" altLang="fr-FR">
                <a:latin typeface="Arial" panose="020B0604020202020204" pitchFamily="34" charset="0"/>
              </a:rPr>
              <a:pPr/>
              <a:t>28</a:t>
            </a:fld>
            <a:endParaRPr lang="fr-FR" altLang="fr-FR">
              <a:latin typeface="Arial" panose="020B0604020202020204" pitchFamily="34" charset="0"/>
            </a:endParaRPr>
          </a:p>
        </p:txBody>
      </p:sp>
    </p:spTree>
    <p:extLst>
      <p:ext uri="{BB962C8B-B14F-4D97-AF65-F5344CB8AC3E}">
        <p14:creationId xmlns:p14="http://schemas.microsoft.com/office/powerpoint/2010/main" val="4602784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4FAB73BC-B049-4115-A692-8D63A059BFB8}" type="slidenum">
              <a:rPr lang="en-US" smtClean="0"/>
              <a:t>29</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1666" y="1124927"/>
            <a:ext cx="6025753" cy="2140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206" y="3502550"/>
            <a:ext cx="5584151" cy="23331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4951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A97439-E0C5-064D-8162-192DC5B34244}"/>
              </a:ext>
            </a:extLst>
          </p:cNvPr>
          <p:cNvSpPr>
            <a:spLocks noGrp="1"/>
          </p:cNvSpPr>
          <p:nvPr>
            <p:ph type="title"/>
          </p:nvPr>
        </p:nvSpPr>
        <p:spPr/>
        <p:txBody>
          <a:bodyPr>
            <a:normAutofit fontScale="90000"/>
          </a:bodyPr>
          <a:lstStyle/>
          <a:p>
            <a:r>
              <a:rPr lang="fr-FR" dirty="0">
                <a:solidFill>
                  <a:schemeClr val="tx1"/>
                </a:solidFill>
              </a:rPr>
              <a:t>Renforcer la PPS est une priorité de la politique de santé</a:t>
            </a:r>
          </a:p>
        </p:txBody>
      </p:sp>
      <p:sp>
        <p:nvSpPr>
          <p:cNvPr id="3" name="Espace réservé du contenu 2">
            <a:extLst>
              <a:ext uri="{FF2B5EF4-FFF2-40B4-BE49-F238E27FC236}">
                <a16:creationId xmlns:a16="http://schemas.microsoft.com/office/drawing/2014/main" id="{5EB59CDF-A95C-8141-AD27-0402F0A0FA18}"/>
              </a:ext>
            </a:extLst>
          </p:cNvPr>
          <p:cNvSpPr>
            <a:spLocks noGrp="1"/>
          </p:cNvSpPr>
          <p:nvPr>
            <p:ph idx="1"/>
          </p:nvPr>
        </p:nvSpPr>
        <p:spPr>
          <a:xfrm>
            <a:off x="457200" y="1600200"/>
            <a:ext cx="5987008" cy="4876800"/>
          </a:xfrm>
        </p:spPr>
        <p:txBody>
          <a:bodyPr>
            <a:normAutofit/>
          </a:bodyPr>
          <a:lstStyle/>
          <a:p>
            <a:r>
              <a:rPr lang="fr-FR" dirty="0">
                <a:solidFill>
                  <a:schemeClr val="tx1"/>
                </a:solidFill>
              </a:rPr>
              <a:t>La France est riche de réussites en santé</a:t>
            </a:r>
          </a:p>
          <a:p>
            <a:pPr lvl="1"/>
            <a:r>
              <a:rPr lang="fr-FR" dirty="0">
                <a:solidFill>
                  <a:schemeClr val="tx1"/>
                </a:solidFill>
              </a:rPr>
              <a:t>Espérance de vie à la naissance ou à 65 ans</a:t>
            </a:r>
          </a:p>
          <a:p>
            <a:r>
              <a:rPr lang="fr-FR" dirty="0">
                <a:solidFill>
                  <a:schemeClr val="tx1"/>
                </a:solidFill>
              </a:rPr>
              <a:t>Ses faiblesses n’en sont que plus marquantes</a:t>
            </a:r>
          </a:p>
          <a:p>
            <a:pPr lvl="1"/>
            <a:r>
              <a:rPr lang="fr-FR" dirty="0">
                <a:solidFill>
                  <a:schemeClr val="tx1"/>
                </a:solidFill>
              </a:rPr>
              <a:t>Une mortalité prématurée très élevée</a:t>
            </a:r>
          </a:p>
          <a:p>
            <a:pPr lvl="1"/>
            <a:r>
              <a:rPr lang="fr-FR" dirty="0">
                <a:solidFill>
                  <a:schemeClr val="tx1"/>
                </a:solidFill>
              </a:rPr>
              <a:t>De profondes inégalités sociales et territoriales de santé</a:t>
            </a:r>
          </a:p>
          <a:p>
            <a:pPr marL="0" indent="0">
              <a:buNone/>
            </a:pPr>
            <a:endParaRPr lang="fr-FR" sz="1800" dirty="0">
              <a:solidFill>
                <a:schemeClr val="tx1"/>
              </a:solidFill>
              <a:sym typeface="Wingdings" pitchFamily="2" charset="2"/>
            </a:endParaRPr>
          </a:p>
          <a:p>
            <a:r>
              <a:rPr lang="fr-FR" dirty="0">
                <a:solidFill>
                  <a:schemeClr val="tx1"/>
                </a:solidFill>
                <a:sym typeface="Wingdings" pitchFamily="2" charset="2"/>
              </a:rPr>
              <a:t>Excellent système de soin</a:t>
            </a:r>
          </a:p>
          <a:p>
            <a:r>
              <a:rPr lang="fr-FR" dirty="0">
                <a:solidFill>
                  <a:schemeClr val="tx1"/>
                </a:solidFill>
                <a:sym typeface="Wingdings" pitchFamily="2" charset="2"/>
              </a:rPr>
              <a:t>Politiques de prévention sub-optimales </a:t>
            </a:r>
          </a:p>
          <a:p>
            <a:pPr marL="201168" lvl="1" indent="0">
              <a:buNone/>
            </a:pPr>
            <a:r>
              <a:rPr lang="fr-FR" sz="2000" dirty="0">
                <a:solidFill>
                  <a:schemeClr val="tx1"/>
                </a:solidFill>
                <a:sym typeface="Wingdings" pitchFamily="2" charset="2"/>
              </a:rPr>
              <a:t> une priorité de la Stratégie nationale de santé </a:t>
            </a:r>
            <a:endParaRPr lang="fr-FR" sz="2000" dirty="0">
              <a:solidFill>
                <a:schemeClr val="tx1"/>
              </a:solidFill>
            </a:endParaRPr>
          </a:p>
        </p:txBody>
      </p:sp>
      <p:pic>
        <p:nvPicPr>
          <p:cNvPr id="5" name="Picture 4">
            <a:extLst>
              <a:ext uri="{FF2B5EF4-FFF2-40B4-BE49-F238E27FC236}">
                <a16:creationId xmlns:a16="http://schemas.microsoft.com/office/drawing/2014/main" id="{9A021719-373B-AD43-ADCA-E4FD85CC34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232"/>
          <a:stretch/>
        </p:blipFill>
        <p:spPr bwMode="auto">
          <a:xfrm>
            <a:off x="6590991" y="2032482"/>
            <a:ext cx="2351332" cy="347101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hevron 3"/>
          <p:cNvSpPr/>
          <p:nvPr/>
        </p:nvSpPr>
        <p:spPr>
          <a:xfrm>
            <a:off x="107504" y="4638910"/>
            <a:ext cx="400050" cy="931494"/>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33270314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AAF6839D-CF68-F446-8DF0-369DBCE54ED5}"/>
              </a:ext>
            </a:extLst>
          </p:cNvPr>
          <p:cNvSpPr>
            <a:spLocks noGrp="1"/>
          </p:cNvSpPr>
          <p:nvPr>
            <p:ph type="sldNum" sz="quarter" idx="12"/>
          </p:nvPr>
        </p:nvSpPr>
        <p:spPr/>
        <p:txBody>
          <a:bodyPr/>
          <a:lstStyle/>
          <a:p>
            <a:pPr>
              <a:defRPr/>
            </a:pPr>
            <a:fld id="{09DB438E-4064-443B-B223-5060557508F6}" type="slidenum">
              <a:rPr lang="fr-FR" altLang="fr-FR" smtClean="0"/>
              <a:pPr>
                <a:defRPr/>
              </a:pPr>
              <a:t>30</a:t>
            </a:fld>
            <a:endParaRPr lang="fr-FR" altLang="fr-FR"/>
          </a:p>
        </p:txBody>
      </p:sp>
      <p:sp>
        <p:nvSpPr>
          <p:cNvPr id="5" name="Rectangle : coins arrondis 4">
            <a:extLst>
              <a:ext uri="{FF2B5EF4-FFF2-40B4-BE49-F238E27FC236}">
                <a16:creationId xmlns:a16="http://schemas.microsoft.com/office/drawing/2014/main" id="{4BB2A73B-1530-294F-9635-561C18ED2C46}"/>
              </a:ext>
            </a:extLst>
          </p:cNvPr>
          <p:cNvSpPr/>
          <p:nvPr/>
        </p:nvSpPr>
        <p:spPr>
          <a:xfrm>
            <a:off x="3562246" y="1162362"/>
            <a:ext cx="1768007" cy="10341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DIAGNOSTIC</a:t>
            </a:r>
          </a:p>
        </p:txBody>
      </p:sp>
      <p:sp>
        <p:nvSpPr>
          <p:cNvPr id="6" name="ZoneTexte 5">
            <a:extLst>
              <a:ext uri="{FF2B5EF4-FFF2-40B4-BE49-F238E27FC236}">
                <a16:creationId xmlns:a16="http://schemas.microsoft.com/office/drawing/2014/main" id="{119E68D6-D956-3D41-BD61-28C040A5DE3B}"/>
              </a:ext>
            </a:extLst>
          </p:cNvPr>
          <p:cNvSpPr txBox="1"/>
          <p:nvPr/>
        </p:nvSpPr>
        <p:spPr>
          <a:xfrm>
            <a:off x="3562246" y="2228671"/>
            <a:ext cx="1828800" cy="1200329"/>
          </a:xfrm>
          <a:prstGeom prst="rect">
            <a:avLst/>
          </a:prstGeom>
          <a:noFill/>
        </p:spPr>
        <p:txBody>
          <a:bodyPr wrap="square" rtlCol="0">
            <a:spAutoFit/>
          </a:bodyPr>
          <a:lstStyle/>
          <a:p>
            <a:pPr algn="ctr"/>
            <a:r>
              <a:rPr lang="fr-FR" dirty="0"/>
              <a:t>Quels besoins de santé, quels déterminants à ces besoins ?</a:t>
            </a:r>
          </a:p>
        </p:txBody>
      </p:sp>
      <p:sp>
        <p:nvSpPr>
          <p:cNvPr id="8" name="Rectangle : coins arrondis 7">
            <a:extLst>
              <a:ext uri="{FF2B5EF4-FFF2-40B4-BE49-F238E27FC236}">
                <a16:creationId xmlns:a16="http://schemas.microsoft.com/office/drawing/2014/main" id="{0D0F3F82-F2A5-D141-9BF8-72E4B0A7BB28}"/>
              </a:ext>
            </a:extLst>
          </p:cNvPr>
          <p:cNvSpPr/>
          <p:nvPr/>
        </p:nvSpPr>
        <p:spPr>
          <a:xfrm>
            <a:off x="6171367" y="2828835"/>
            <a:ext cx="1768007" cy="10341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PROGRAM</a:t>
            </a:r>
          </a:p>
          <a:p>
            <a:pPr algn="ctr"/>
            <a:r>
              <a:rPr lang="fr-FR" dirty="0"/>
              <a:t>MATION</a:t>
            </a:r>
          </a:p>
        </p:txBody>
      </p:sp>
      <p:sp>
        <p:nvSpPr>
          <p:cNvPr id="10" name="ZoneTexte 9">
            <a:extLst>
              <a:ext uri="{FF2B5EF4-FFF2-40B4-BE49-F238E27FC236}">
                <a16:creationId xmlns:a16="http://schemas.microsoft.com/office/drawing/2014/main" id="{52A18BEE-7DE0-3F45-BE02-2A196A8BC3F7}"/>
              </a:ext>
            </a:extLst>
          </p:cNvPr>
          <p:cNvSpPr txBox="1"/>
          <p:nvPr/>
        </p:nvSpPr>
        <p:spPr>
          <a:xfrm>
            <a:off x="6110574" y="3862948"/>
            <a:ext cx="1828800" cy="369332"/>
          </a:xfrm>
          <a:prstGeom prst="rect">
            <a:avLst/>
          </a:prstGeom>
          <a:noFill/>
        </p:spPr>
        <p:txBody>
          <a:bodyPr wrap="square" rtlCol="0">
            <a:spAutoFit/>
          </a:bodyPr>
          <a:lstStyle/>
          <a:p>
            <a:pPr algn="ctr"/>
            <a:r>
              <a:rPr lang="fr-FR" dirty="0"/>
              <a:t>Quels objectifs?</a:t>
            </a:r>
          </a:p>
        </p:txBody>
      </p:sp>
      <p:sp>
        <p:nvSpPr>
          <p:cNvPr id="12" name="ZoneTexte 11">
            <a:extLst>
              <a:ext uri="{FF2B5EF4-FFF2-40B4-BE49-F238E27FC236}">
                <a16:creationId xmlns:a16="http://schemas.microsoft.com/office/drawing/2014/main" id="{7E5F4954-7DB5-5648-9880-EB5368E69D46}"/>
              </a:ext>
            </a:extLst>
          </p:cNvPr>
          <p:cNvSpPr txBox="1"/>
          <p:nvPr/>
        </p:nvSpPr>
        <p:spPr>
          <a:xfrm>
            <a:off x="6180111" y="4232280"/>
            <a:ext cx="1828800" cy="923330"/>
          </a:xfrm>
          <a:prstGeom prst="rect">
            <a:avLst/>
          </a:prstGeom>
          <a:noFill/>
        </p:spPr>
        <p:txBody>
          <a:bodyPr wrap="square" rtlCol="0">
            <a:spAutoFit/>
          </a:bodyPr>
          <a:lstStyle/>
          <a:p>
            <a:pPr algn="ctr"/>
            <a:r>
              <a:rPr lang="fr-FR" dirty="0"/>
              <a:t>Quels leviers/quelles interventions?</a:t>
            </a:r>
          </a:p>
        </p:txBody>
      </p:sp>
      <p:sp>
        <p:nvSpPr>
          <p:cNvPr id="14" name="Rectangle : coins arrondis 13">
            <a:extLst>
              <a:ext uri="{FF2B5EF4-FFF2-40B4-BE49-F238E27FC236}">
                <a16:creationId xmlns:a16="http://schemas.microsoft.com/office/drawing/2014/main" id="{608DD908-FFE6-2E4A-9EF5-EBC36BCC81F5}"/>
              </a:ext>
            </a:extLst>
          </p:cNvPr>
          <p:cNvSpPr/>
          <p:nvPr/>
        </p:nvSpPr>
        <p:spPr>
          <a:xfrm>
            <a:off x="3623039" y="4693945"/>
            <a:ext cx="1768007" cy="10341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IMPLANTA</a:t>
            </a:r>
          </a:p>
          <a:p>
            <a:pPr algn="ctr"/>
            <a:r>
              <a:rPr lang="fr-FR" dirty="0"/>
              <a:t>TION</a:t>
            </a:r>
          </a:p>
        </p:txBody>
      </p:sp>
      <p:sp>
        <p:nvSpPr>
          <p:cNvPr id="18" name="Rectangle : coins arrondis 17">
            <a:extLst>
              <a:ext uri="{FF2B5EF4-FFF2-40B4-BE49-F238E27FC236}">
                <a16:creationId xmlns:a16="http://schemas.microsoft.com/office/drawing/2014/main" id="{1BD6BC5C-2E15-0F41-933A-5FF079B92E0D}"/>
              </a:ext>
            </a:extLst>
          </p:cNvPr>
          <p:cNvSpPr/>
          <p:nvPr/>
        </p:nvSpPr>
        <p:spPr>
          <a:xfrm>
            <a:off x="744511" y="2828834"/>
            <a:ext cx="1768007" cy="10341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EVALUATION</a:t>
            </a:r>
          </a:p>
        </p:txBody>
      </p:sp>
      <p:cxnSp>
        <p:nvCxnSpPr>
          <p:cNvPr id="20" name="Connecteur : en arc 19">
            <a:extLst>
              <a:ext uri="{FF2B5EF4-FFF2-40B4-BE49-F238E27FC236}">
                <a16:creationId xmlns:a16="http://schemas.microsoft.com/office/drawing/2014/main" id="{2CE7977E-3CA3-3146-8CC2-04DDD2B61FC8}"/>
              </a:ext>
            </a:extLst>
          </p:cNvPr>
          <p:cNvCxnSpPr>
            <a:cxnSpLocks/>
            <a:stCxn id="5" idx="3"/>
            <a:endCxn id="8" idx="0"/>
          </p:cNvCxnSpPr>
          <p:nvPr/>
        </p:nvCxnSpPr>
        <p:spPr>
          <a:xfrm>
            <a:off x="5330253" y="1679419"/>
            <a:ext cx="1725118" cy="1149416"/>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Connecteur : en arc 22">
            <a:extLst>
              <a:ext uri="{FF2B5EF4-FFF2-40B4-BE49-F238E27FC236}">
                <a16:creationId xmlns:a16="http://schemas.microsoft.com/office/drawing/2014/main" id="{09D58444-2F17-654B-A946-BB80EDD63FD8}"/>
              </a:ext>
            </a:extLst>
          </p:cNvPr>
          <p:cNvCxnSpPr>
            <a:cxnSpLocks/>
            <a:stCxn id="8" idx="2"/>
            <a:endCxn id="14" idx="3"/>
          </p:cNvCxnSpPr>
          <p:nvPr/>
        </p:nvCxnSpPr>
        <p:spPr>
          <a:xfrm rot="5400000">
            <a:off x="5549182" y="3704813"/>
            <a:ext cx="1348054" cy="1664325"/>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Connecteur : en arc 31">
            <a:extLst>
              <a:ext uri="{FF2B5EF4-FFF2-40B4-BE49-F238E27FC236}">
                <a16:creationId xmlns:a16="http://schemas.microsoft.com/office/drawing/2014/main" id="{23B70243-29D4-8E43-9C7C-7D194141FE97}"/>
              </a:ext>
            </a:extLst>
          </p:cNvPr>
          <p:cNvCxnSpPr>
            <a:cxnSpLocks/>
            <a:stCxn id="14" idx="1"/>
            <a:endCxn id="18" idx="2"/>
          </p:cNvCxnSpPr>
          <p:nvPr/>
        </p:nvCxnSpPr>
        <p:spPr>
          <a:xfrm rot="10800000">
            <a:off x="1628515" y="3862948"/>
            <a:ext cx="1994524" cy="1348055"/>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Connecteur : en arc 37">
            <a:extLst>
              <a:ext uri="{FF2B5EF4-FFF2-40B4-BE49-F238E27FC236}">
                <a16:creationId xmlns:a16="http://schemas.microsoft.com/office/drawing/2014/main" id="{7B75745E-DC8F-0246-98F1-C5B096AA1E11}"/>
              </a:ext>
            </a:extLst>
          </p:cNvPr>
          <p:cNvCxnSpPr>
            <a:cxnSpLocks/>
            <a:stCxn id="18" idx="0"/>
            <a:endCxn id="5" idx="1"/>
          </p:cNvCxnSpPr>
          <p:nvPr/>
        </p:nvCxnSpPr>
        <p:spPr>
          <a:xfrm rot="5400000" flipH="1" flipV="1">
            <a:off x="2020673" y="1287262"/>
            <a:ext cx="1149415" cy="1933731"/>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ZoneTexte 41">
            <a:extLst>
              <a:ext uri="{FF2B5EF4-FFF2-40B4-BE49-F238E27FC236}">
                <a16:creationId xmlns:a16="http://schemas.microsoft.com/office/drawing/2014/main" id="{1FD61BFD-C62E-6A4B-A671-CA812CC4DABC}"/>
              </a:ext>
            </a:extLst>
          </p:cNvPr>
          <p:cNvSpPr txBox="1"/>
          <p:nvPr/>
        </p:nvSpPr>
        <p:spPr>
          <a:xfrm>
            <a:off x="674974" y="3862947"/>
            <a:ext cx="1828800" cy="923330"/>
          </a:xfrm>
          <a:prstGeom prst="rect">
            <a:avLst/>
          </a:prstGeom>
          <a:noFill/>
        </p:spPr>
        <p:txBody>
          <a:bodyPr wrap="square" rtlCol="0">
            <a:spAutoFit/>
          </a:bodyPr>
          <a:lstStyle/>
          <a:p>
            <a:pPr algn="ctr"/>
            <a:r>
              <a:rPr lang="fr-FR" dirty="0"/>
              <a:t>Quels résultats?</a:t>
            </a:r>
          </a:p>
          <a:p>
            <a:pPr algn="ctr"/>
            <a:r>
              <a:rPr lang="fr-FR" dirty="0"/>
              <a:t>Comment ils s’expliquent?</a:t>
            </a:r>
          </a:p>
        </p:txBody>
      </p:sp>
      <p:sp>
        <p:nvSpPr>
          <p:cNvPr id="51" name="Titre 1">
            <a:extLst>
              <a:ext uri="{FF2B5EF4-FFF2-40B4-BE49-F238E27FC236}">
                <a16:creationId xmlns:a16="http://schemas.microsoft.com/office/drawing/2014/main" id="{D567A7B7-C2BC-1B44-977D-AE45199FB672}"/>
              </a:ext>
            </a:extLst>
          </p:cNvPr>
          <p:cNvSpPr txBox="1">
            <a:spLocks/>
          </p:cNvSpPr>
          <p:nvPr/>
        </p:nvSpPr>
        <p:spPr>
          <a:xfrm>
            <a:off x="280230" y="252330"/>
            <a:ext cx="8229600" cy="990600"/>
          </a:xfrm>
          <a:prstGeom prst="rect">
            <a:avLst/>
          </a:prstGeom>
        </p:spPr>
        <p:txBody>
          <a:bodyPr>
            <a:normAutofit fontScale="90000" lnSpcReduction="20000"/>
          </a:bodyPr>
          <a:lstStyle>
            <a:lvl1pPr algn="l" rtl="0" eaLnBrk="0" fontAlgn="base" hangingPunct="0">
              <a:spcBef>
                <a:spcPct val="0"/>
              </a:spcBef>
              <a:spcAft>
                <a:spcPct val="0"/>
              </a:spcAft>
              <a:defRPr sz="4000" kern="1200" spc="-1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pitchFamily="34" charset="0"/>
              </a:defRPr>
            </a:lvl2pPr>
            <a:lvl3pPr algn="l" rtl="0" eaLnBrk="0" fontAlgn="base" hangingPunct="0">
              <a:spcBef>
                <a:spcPct val="0"/>
              </a:spcBef>
              <a:spcAft>
                <a:spcPct val="0"/>
              </a:spcAft>
              <a:defRPr sz="4000">
                <a:solidFill>
                  <a:schemeClr val="tx2"/>
                </a:solidFill>
                <a:latin typeface="Arial" pitchFamily="34" charset="0"/>
              </a:defRPr>
            </a:lvl3pPr>
            <a:lvl4pPr algn="l" rtl="0" eaLnBrk="0" fontAlgn="base" hangingPunct="0">
              <a:spcBef>
                <a:spcPct val="0"/>
              </a:spcBef>
              <a:spcAft>
                <a:spcPct val="0"/>
              </a:spcAft>
              <a:defRPr sz="4000">
                <a:solidFill>
                  <a:schemeClr val="tx2"/>
                </a:solidFill>
                <a:latin typeface="Arial" pitchFamily="34" charset="0"/>
              </a:defRPr>
            </a:lvl4pPr>
            <a:lvl5pPr algn="l" rtl="0" eaLnBrk="0" fontAlgn="base" hangingPunct="0">
              <a:spcBef>
                <a:spcPct val="0"/>
              </a:spcBef>
              <a:spcAft>
                <a:spcPct val="0"/>
              </a:spcAft>
              <a:defRPr sz="4000">
                <a:solidFill>
                  <a:schemeClr val="tx2"/>
                </a:solidFill>
                <a:latin typeface="Arial" pitchFamily="34" charset="0"/>
              </a:defRPr>
            </a:lvl5pPr>
            <a:lvl6pPr marL="457200" algn="l" rtl="0" fontAlgn="base">
              <a:spcBef>
                <a:spcPct val="0"/>
              </a:spcBef>
              <a:spcAft>
                <a:spcPct val="0"/>
              </a:spcAft>
              <a:defRPr sz="4000">
                <a:solidFill>
                  <a:schemeClr val="tx2"/>
                </a:solidFill>
                <a:latin typeface="Arial" pitchFamily="34" charset="0"/>
              </a:defRPr>
            </a:lvl6pPr>
            <a:lvl7pPr marL="914400" algn="l" rtl="0" fontAlgn="base">
              <a:spcBef>
                <a:spcPct val="0"/>
              </a:spcBef>
              <a:spcAft>
                <a:spcPct val="0"/>
              </a:spcAft>
              <a:defRPr sz="4000">
                <a:solidFill>
                  <a:schemeClr val="tx2"/>
                </a:solidFill>
                <a:latin typeface="Arial" pitchFamily="34" charset="0"/>
              </a:defRPr>
            </a:lvl7pPr>
            <a:lvl8pPr marL="1371600" algn="l" rtl="0" fontAlgn="base">
              <a:spcBef>
                <a:spcPct val="0"/>
              </a:spcBef>
              <a:spcAft>
                <a:spcPct val="0"/>
              </a:spcAft>
              <a:defRPr sz="4000">
                <a:solidFill>
                  <a:schemeClr val="tx2"/>
                </a:solidFill>
                <a:latin typeface="Arial" pitchFamily="34" charset="0"/>
              </a:defRPr>
            </a:lvl8pPr>
            <a:lvl9pPr marL="1828800" algn="l" rtl="0" fontAlgn="base">
              <a:spcBef>
                <a:spcPct val="0"/>
              </a:spcBef>
              <a:spcAft>
                <a:spcPct val="0"/>
              </a:spcAft>
              <a:defRPr sz="4000">
                <a:solidFill>
                  <a:schemeClr val="tx2"/>
                </a:solidFill>
                <a:latin typeface="Arial" pitchFamily="34" charset="0"/>
              </a:defRPr>
            </a:lvl9pPr>
          </a:lstStyle>
          <a:p>
            <a:r>
              <a:rPr lang="fr-FR" dirty="0"/>
              <a:t>La démarche probante s’intègre à la démarche projet</a:t>
            </a:r>
          </a:p>
        </p:txBody>
      </p:sp>
      <p:sp>
        <p:nvSpPr>
          <p:cNvPr id="53" name="ZoneTexte 52">
            <a:extLst>
              <a:ext uri="{FF2B5EF4-FFF2-40B4-BE49-F238E27FC236}">
                <a16:creationId xmlns:a16="http://schemas.microsoft.com/office/drawing/2014/main" id="{BC838454-CE5E-EE45-A1DA-B7CA73F6E452}"/>
              </a:ext>
            </a:extLst>
          </p:cNvPr>
          <p:cNvSpPr txBox="1"/>
          <p:nvPr/>
        </p:nvSpPr>
        <p:spPr>
          <a:xfrm>
            <a:off x="3156258" y="5842057"/>
            <a:ext cx="2746115" cy="923330"/>
          </a:xfrm>
          <a:prstGeom prst="rect">
            <a:avLst/>
          </a:prstGeom>
          <a:noFill/>
        </p:spPr>
        <p:txBody>
          <a:bodyPr wrap="square" rtlCol="0">
            <a:spAutoFit/>
          </a:bodyPr>
          <a:lstStyle/>
          <a:p>
            <a:pPr algn="ctr"/>
            <a:r>
              <a:rPr lang="fr-FR" dirty="0"/>
              <a:t>Comment mobiliser les leviers?</a:t>
            </a:r>
          </a:p>
          <a:p>
            <a:pPr algn="ctr"/>
            <a:r>
              <a:rPr lang="fr-FR" dirty="0"/>
              <a:t>Quelles adaptations ?</a:t>
            </a:r>
          </a:p>
        </p:txBody>
      </p:sp>
    </p:spTree>
    <p:extLst>
      <p:ext uri="{BB962C8B-B14F-4D97-AF65-F5344CB8AC3E}">
        <p14:creationId xmlns:p14="http://schemas.microsoft.com/office/powerpoint/2010/main" val="14917826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AAF6839D-CF68-F446-8DF0-369DBCE54ED5}"/>
              </a:ext>
            </a:extLst>
          </p:cNvPr>
          <p:cNvSpPr>
            <a:spLocks noGrp="1"/>
          </p:cNvSpPr>
          <p:nvPr>
            <p:ph type="sldNum" sz="quarter" idx="12"/>
          </p:nvPr>
        </p:nvSpPr>
        <p:spPr/>
        <p:txBody>
          <a:bodyPr/>
          <a:lstStyle/>
          <a:p>
            <a:pPr>
              <a:defRPr/>
            </a:pPr>
            <a:fld id="{09DB438E-4064-443B-B223-5060557508F6}" type="slidenum">
              <a:rPr lang="fr-FR" altLang="fr-FR" smtClean="0"/>
              <a:pPr>
                <a:defRPr/>
              </a:pPr>
              <a:t>31</a:t>
            </a:fld>
            <a:endParaRPr lang="fr-FR" altLang="fr-FR"/>
          </a:p>
        </p:txBody>
      </p:sp>
      <p:sp>
        <p:nvSpPr>
          <p:cNvPr id="5" name="Rectangle : coins arrondis 4">
            <a:extLst>
              <a:ext uri="{FF2B5EF4-FFF2-40B4-BE49-F238E27FC236}">
                <a16:creationId xmlns:a16="http://schemas.microsoft.com/office/drawing/2014/main" id="{4BB2A73B-1530-294F-9635-561C18ED2C46}"/>
              </a:ext>
            </a:extLst>
          </p:cNvPr>
          <p:cNvSpPr/>
          <p:nvPr/>
        </p:nvSpPr>
        <p:spPr>
          <a:xfrm>
            <a:off x="3562246" y="1162362"/>
            <a:ext cx="1768007" cy="10341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DIAGNOSTIC</a:t>
            </a:r>
          </a:p>
        </p:txBody>
      </p:sp>
      <p:sp>
        <p:nvSpPr>
          <p:cNvPr id="6" name="ZoneTexte 5">
            <a:extLst>
              <a:ext uri="{FF2B5EF4-FFF2-40B4-BE49-F238E27FC236}">
                <a16:creationId xmlns:a16="http://schemas.microsoft.com/office/drawing/2014/main" id="{119E68D6-D956-3D41-BD61-28C040A5DE3B}"/>
              </a:ext>
            </a:extLst>
          </p:cNvPr>
          <p:cNvSpPr txBox="1"/>
          <p:nvPr/>
        </p:nvSpPr>
        <p:spPr>
          <a:xfrm>
            <a:off x="3562246" y="2228671"/>
            <a:ext cx="1828800" cy="1200329"/>
          </a:xfrm>
          <a:prstGeom prst="rect">
            <a:avLst/>
          </a:prstGeom>
          <a:noFill/>
        </p:spPr>
        <p:txBody>
          <a:bodyPr wrap="square" rtlCol="0">
            <a:spAutoFit/>
          </a:bodyPr>
          <a:lstStyle/>
          <a:p>
            <a:pPr algn="ctr"/>
            <a:r>
              <a:rPr lang="fr-FR" dirty="0"/>
              <a:t>Quels besoins de santé, quels déterminants à ces besoins ?</a:t>
            </a:r>
          </a:p>
        </p:txBody>
      </p:sp>
      <p:sp>
        <p:nvSpPr>
          <p:cNvPr id="8" name="Rectangle : coins arrondis 7">
            <a:extLst>
              <a:ext uri="{FF2B5EF4-FFF2-40B4-BE49-F238E27FC236}">
                <a16:creationId xmlns:a16="http://schemas.microsoft.com/office/drawing/2014/main" id="{0D0F3F82-F2A5-D141-9BF8-72E4B0A7BB28}"/>
              </a:ext>
            </a:extLst>
          </p:cNvPr>
          <p:cNvSpPr/>
          <p:nvPr/>
        </p:nvSpPr>
        <p:spPr>
          <a:xfrm>
            <a:off x="6171367" y="2828835"/>
            <a:ext cx="1768007" cy="10341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PROGRAM</a:t>
            </a:r>
          </a:p>
          <a:p>
            <a:pPr algn="ctr"/>
            <a:r>
              <a:rPr lang="fr-FR" dirty="0"/>
              <a:t>MATION</a:t>
            </a:r>
          </a:p>
        </p:txBody>
      </p:sp>
      <p:sp>
        <p:nvSpPr>
          <p:cNvPr id="10" name="ZoneTexte 9">
            <a:extLst>
              <a:ext uri="{FF2B5EF4-FFF2-40B4-BE49-F238E27FC236}">
                <a16:creationId xmlns:a16="http://schemas.microsoft.com/office/drawing/2014/main" id="{52A18BEE-7DE0-3F45-BE02-2A196A8BC3F7}"/>
              </a:ext>
            </a:extLst>
          </p:cNvPr>
          <p:cNvSpPr txBox="1"/>
          <p:nvPr/>
        </p:nvSpPr>
        <p:spPr>
          <a:xfrm>
            <a:off x="6110574" y="3862948"/>
            <a:ext cx="1828800" cy="369332"/>
          </a:xfrm>
          <a:prstGeom prst="rect">
            <a:avLst/>
          </a:prstGeom>
          <a:noFill/>
        </p:spPr>
        <p:txBody>
          <a:bodyPr wrap="square" rtlCol="0">
            <a:spAutoFit/>
          </a:bodyPr>
          <a:lstStyle/>
          <a:p>
            <a:pPr algn="ctr"/>
            <a:r>
              <a:rPr lang="fr-FR" dirty="0"/>
              <a:t>Quels objectifs?</a:t>
            </a:r>
          </a:p>
        </p:txBody>
      </p:sp>
      <p:sp>
        <p:nvSpPr>
          <p:cNvPr id="12" name="ZoneTexte 11">
            <a:extLst>
              <a:ext uri="{FF2B5EF4-FFF2-40B4-BE49-F238E27FC236}">
                <a16:creationId xmlns:a16="http://schemas.microsoft.com/office/drawing/2014/main" id="{7E5F4954-7DB5-5648-9880-EB5368E69D46}"/>
              </a:ext>
            </a:extLst>
          </p:cNvPr>
          <p:cNvSpPr txBox="1"/>
          <p:nvPr/>
        </p:nvSpPr>
        <p:spPr>
          <a:xfrm>
            <a:off x="6180111" y="4232280"/>
            <a:ext cx="1828800" cy="923330"/>
          </a:xfrm>
          <a:prstGeom prst="rect">
            <a:avLst/>
          </a:prstGeom>
          <a:noFill/>
        </p:spPr>
        <p:txBody>
          <a:bodyPr wrap="square" rtlCol="0">
            <a:spAutoFit/>
          </a:bodyPr>
          <a:lstStyle/>
          <a:p>
            <a:pPr algn="ctr"/>
            <a:r>
              <a:rPr lang="fr-FR" dirty="0"/>
              <a:t>Quels leviers/quelles interventions?</a:t>
            </a:r>
          </a:p>
        </p:txBody>
      </p:sp>
      <p:sp>
        <p:nvSpPr>
          <p:cNvPr id="14" name="Rectangle : coins arrondis 13">
            <a:extLst>
              <a:ext uri="{FF2B5EF4-FFF2-40B4-BE49-F238E27FC236}">
                <a16:creationId xmlns:a16="http://schemas.microsoft.com/office/drawing/2014/main" id="{608DD908-FFE6-2E4A-9EF5-EBC36BCC81F5}"/>
              </a:ext>
            </a:extLst>
          </p:cNvPr>
          <p:cNvSpPr/>
          <p:nvPr/>
        </p:nvSpPr>
        <p:spPr>
          <a:xfrm>
            <a:off x="3623039" y="4693945"/>
            <a:ext cx="1768007" cy="10341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IMPLANTA</a:t>
            </a:r>
          </a:p>
          <a:p>
            <a:pPr algn="ctr"/>
            <a:r>
              <a:rPr lang="fr-FR" dirty="0"/>
              <a:t>TION</a:t>
            </a:r>
          </a:p>
        </p:txBody>
      </p:sp>
      <p:sp>
        <p:nvSpPr>
          <p:cNvPr id="16" name="ZoneTexte 15">
            <a:extLst>
              <a:ext uri="{FF2B5EF4-FFF2-40B4-BE49-F238E27FC236}">
                <a16:creationId xmlns:a16="http://schemas.microsoft.com/office/drawing/2014/main" id="{F9940860-4CBA-634D-8BB1-1C879206AB9B}"/>
              </a:ext>
            </a:extLst>
          </p:cNvPr>
          <p:cNvSpPr txBox="1"/>
          <p:nvPr/>
        </p:nvSpPr>
        <p:spPr>
          <a:xfrm>
            <a:off x="3156258" y="5842057"/>
            <a:ext cx="2746115" cy="923330"/>
          </a:xfrm>
          <a:prstGeom prst="rect">
            <a:avLst/>
          </a:prstGeom>
          <a:noFill/>
        </p:spPr>
        <p:txBody>
          <a:bodyPr wrap="square" rtlCol="0">
            <a:spAutoFit/>
          </a:bodyPr>
          <a:lstStyle/>
          <a:p>
            <a:pPr algn="ctr"/>
            <a:r>
              <a:rPr lang="fr-FR" dirty="0"/>
              <a:t>Comment mobiliser les leviers?</a:t>
            </a:r>
          </a:p>
          <a:p>
            <a:pPr algn="ctr"/>
            <a:r>
              <a:rPr lang="fr-FR" dirty="0"/>
              <a:t>Quelles adaptations ?</a:t>
            </a:r>
          </a:p>
        </p:txBody>
      </p:sp>
      <p:sp>
        <p:nvSpPr>
          <p:cNvPr id="18" name="Rectangle : coins arrondis 17">
            <a:extLst>
              <a:ext uri="{FF2B5EF4-FFF2-40B4-BE49-F238E27FC236}">
                <a16:creationId xmlns:a16="http://schemas.microsoft.com/office/drawing/2014/main" id="{1BD6BC5C-2E15-0F41-933A-5FF079B92E0D}"/>
              </a:ext>
            </a:extLst>
          </p:cNvPr>
          <p:cNvSpPr/>
          <p:nvPr/>
        </p:nvSpPr>
        <p:spPr>
          <a:xfrm>
            <a:off x="744511" y="2828834"/>
            <a:ext cx="1768007" cy="10341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EVALUATION</a:t>
            </a:r>
          </a:p>
        </p:txBody>
      </p:sp>
      <p:cxnSp>
        <p:nvCxnSpPr>
          <p:cNvPr id="20" name="Connecteur : en arc 19">
            <a:extLst>
              <a:ext uri="{FF2B5EF4-FFF2-40B4-BE49-F238E27FC236}">
                <a16:creationId xmlns:a16="http://schemas.microsoft.com/office/drawing/2014/main" id="{2CE7977E-3CA3-3146-8CC2-04DDD2B61FC8}"/>
              </a:ext>
            </a:extLst>
          </p:cNvPr>
          <p:cNvCxnSpPr>
            <a:cxnSpLocks/>
            <a:stCxn id="5" idx="3"/>
            <a:endCxn id="8" idx="0"/>
          </p:cNvCxnSpPr>
          <p:nvPr/>
        </p:nvCxnSpPr>
        <p:spPr>
          <a:xfrm>
            <a:off x="5330253" y="1679419"/>
            <a:ext cx="1725118" cy="1149416"/>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Connecteur : en arc 22">
            <a:extLst>
              <a:ext uri="{FF2B5EF4-FFF2-40B4-BE49-F238E27FC236}">
                <a16:creationId xmlns:a16="http://schemas.microsoft.com/office/drawing/2014/main" id="{09D58444-2F17-654B-A946-BB80EDD63FD8}"/>
              </a:ext>
            </a:extLst>
          </p:cNvPr>
          <p:cNvCxnSpPr>
            <a:cxnSpLocks/>
            <a:stCxn id="8" idx="2"/>
            <a:endCxn id="14" idx="3"/>
          </p:cNvCxnSpPr>
          <p:nvPr/>
        </p:nvCxnSpPr>
        <p:spPr>
          <a:xfrm rot="5400000">
            <a:off x="5549182" y="3704813"/>
            <a:ext cx="1348054" cy="1664325"/>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Connecteur : en arc 31">
            <a:extLst>
              <a:ext uri="{FF2B5EF4-FFF2-40B4-BE49-F238E27FC236}">
                <a16:creationId xmlns:a16="http://schemas.microsoft.com/office/drawing/2014/main" id="{23B70243-29D4-8E43-9C7C-7D194141FE97}"/>
              </a:ext>
            </a:extLst>
          </p:cNvPr>
          <p:cNvCxnSpPr>
            <a:cxnSpLocks/>
            <a:stCxn id="14" idx="1"/>
            <a:endCxn id="18" idx="2"/>
          </p:cNvCxnSpPr>
          <p:nvPr/>
        </p:nvCxnSpPr>
        <p:spPr>
          <a:xfrm rot="10800000">
            <a:off x="1628515" y="3862948"/>
            <a:ext cx="1994524" cy="1348055"/>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Connecteur : en arc 37">
            <a:extLst>
              <a:ext uri="{FF2B5EF4-FFF2-40B4-BE49-F238E27FC236}">
                <a16:creationId xmlns:a16="http://schemas.microsoft.com/office/drawing/2014/main" id="{7B75745E-DC8F-0246-98F1-C5B096AA1E11}"/>
              </a:ext>
            </a:extLst>
          </p:cNvPr>
          <p:cNvCxnSpPr>
            <a:cxnSpLocks/>
            <a:stCxn id="18" idx="0"/>
            <a:endCxn id="5" idx="1"/>
          </p:cNvCxnSpPr>
          <p:nvPr/>
        </p:nvCxnSpPr>
        <p:spPr>
          <a:xfrm rot="5400000" flipH="1" flipV="1">
            <a:off x="2020673" y="1287262"/>
            <a:ext cx="1149415" cy="1933731"/>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ZoneTexte 41">
            <a:extLst>
              <a:ext uri="{FF2B5EF4-FFF2-40B4-BE49-F238E27FC236}">
                <a16:creationId xmlns:a16="http://schemas.microsoft.com/office/drawing/2014/main" id="{1FD61BFD-C62E-6A4B-A671-CA812CC4DABC}"/>
              </a:ext>
            </a:extLst>
          </p:cNvPr>
          <p:cNvSpPr txBox="1"/>
          <p:nvPr/>
        </p:nvSpPr>
        <p:spPr>
          <a:xfrm>
            <a:off x="674974" y="3862947"/>
            <a:ext cx="1828800" cy="923330"/>
          </a:xfrm>
          <a:prstGeom prst="rect">
            <a:avLst/>
          </a:prstGeom>
          <a:noFill/>
        </p:spPr>
        <p:txBody>
          <a:bodyPr wrap="square" rtlCol="0">
            <a:spAutoFit/>
          </a:bodyPr>
          <a:lstStyle/>
          <a:p>
            <a:pPr algn="ctr"/>
            <a:r>
              <a:rPr lang="fr-FR" dirty="0"/>
              <a:t>Quels résultats?</a:t>
            </a:r>
          </a:p>
          <a:p>
            <a:pPr algn="ctr"/>
            <a:r>
              <a:rPr lang="fr-FR" dirty="0"/>
              <a:t>Comment ils s’expliquent?</a:t>
            </a:r>
          </a:p>
        </p:txBody>
      </p:sp>
      <p:sp>
        <p:nvSpPr>
          <p:cNvPr id="43" name="Nuage 42">
            <a:extLst>
              <a:ext uri="{FF2B5EF4-FFF2-40B4-BE49-F238E27FC236}">
                <a16:creationId xmlns:a16="http://schemas.microsoft.com/office/drawing/2014/main" id="{BFA6547C-212E-3E43-9F8B-B47E2A06EF58}"/>
              </a:ext>
            </a:extLst>
          </p:cNvPr>
          <p:cNvSpPr/>
          <p:nvPr/>
        </p:nvSpPr>
        <p:spPr>
          <a:xfrm>
            <a:off x="4926350" y="73685"/>
            <a:ext cx="2849797" cy="1828800"/>
          </a:xfrm>
          <a:prstGeom prst="cloud">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t>Données contextuelles</a:t>
            </a:r>
          </a:p>
          <a:p>
            <a:pPr algn="ctr"/>
            <a:r>
              <a:rPr lang="fr-FR" sz="1400" dirty="0"/>
              <a:t>+ déterminants</a:t>
            </a:r>
          </a:p>
          <a:p>
            <a:pPr algn="ctr"/>
            <a:r>
              <a:rPr lang="fr-FR" sz="1400" dirty="0"/>
              <a:t>+ </a:t>
            </a:r>
            <a:r>
              <a:rPr lang="fr-FR" sz="1400" dirty="0" err="1"/>
              <a:t>contextualisation</a:t>
            </a:r>
            <a:r>
              <a:rPr lang="fr-FR" sz="1400" dirty="0"/>
              <a:t> des déterminants  </a:t>
            </a:r>
          </a:p>
        </p:txBody>
      </p:sp>
      <p:sp>
        <p:nvSpPr>
          <p:cNvPr id="45" name="Nuage 44">
            <a:extLst>
              <a:ext uri="{FF2B5EF4-FFF2-40B4-BE49-F238E27FC236}">
                <a16:creationId xmlns:a16="http://schemas.microsoft.com/office/drawing/2014/main" id="{0AEB6393-9000-8F42-8108-85C784266523}"/>
              </a:ext>
            </a:extLst>
          </p:cNvPr>
          <p:cNvSpPr/>
          <p:nvPr/>
        </p:nvSpPr>
        <p:spPr>
          <a:xfrm>
            <a:off x="6500734" y="4884652"/>
            <a:ext cx="2849797" cy="1828800"/>
          </a:xfrm>
          <a:prstGeom prst="cloud">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t>Théories d’interventions</a:t>
            </a:r>
          </a:p>
          <a:p>
            <a:pPr algn="ctr"/>
            <a:r>
              <a:rPr lang="fr-FR" sz="1400" dirty="0"/>
              <a:t>Leviers probants et prometteurs /</a:t>
            </a:r>
            <a:r>
              <a:rPr lang="fr-FR" sz="1400" dirty="0" err="1"/>
              <a:t>transférabilité</a:t>
            </a:r>
            <a:r>
              <a:rPr lang="fr-FR" sz="1400" dirty="0"/>
              <a:t> </a:t>
            </a:r>
          </a:p>
          <a:p>
            <a:pPr algn="ctr"/>
            <a:r>
              <a:rPr lang="fr-FR" sz="1400" dirty="0"/>
              <a:t>Résultat attendu </a:t>
            </a:r>
          </a:p>
          <a:p>
            <a:pPr algn="ctr"/>
            <a:endParaRPr lang="fr-FR" sz="1400" dirty="0"/>
          </a:p>
        </p:txBody>
      </p:sp>
      <p:sp>
        <p:nvSpPr>
          <p:cNvPr id="47" name="Nuage 46">
            <a:extLst>
              <a:ext uri="{FF2B5EF4-FFF2-40B4-BE49-F238E27FC236}">
                <a16:creationId xmlns:a16="http://schemas.microsoft.com/office/drawing/2014/main" id="{FA5DB3DE-67C8-7F4A-9741-3D93D3F970B1}"/>
              </a:ext>
            </a:extLst>
          </p:cNvPr>
          <p:cNvSpPr/>
          <p:nvPr/>
        </p:nvSpPr>
        <p:spPr>
          <a:xfrm>
            <a:off x="956039" y="5029200"/>
            <a:ext cx="2849797" cy="1828800"/>
          </a:xfrm>
          <a:prstGeom prst="cloud">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t>Théories d’interventions</a:t>
            </a:r>
          </a:p>
          <a:p>
            <a:pPr algn="ctr"/>
            <a:r>
              <a:rPr lang="fr-FR" sz="1400" dirty="0"/>
              <a:t>Implémentation</a:t>
            </a:r>
          </a:p>
        </p:txBody>
      </p:sp>
      <p:sp>
        <p:nvSpPr>
          <p:cNvPr id="49" name="Nuage 48">
            <a:extLst>
              <a:ext uri="{FF2B5EF4-FFF2-40B4-BE49-F238E27FC236}">
                <a16:creationId xmlns:a16="http://schemas.microsoft.com/office/drawing/2014/main" id="{A8E8111E-D7CF-C944-ADA5-CD7E48CEF746}"/>
              </a:ext>
            </a:extLst>
          </p:cNvPr>
          <p:cNvSpPr/>
          <p:nvPr/>
        </p:nvSpPr>
        <p:spPr>
          <a:xfrm>
            <a:off x="-57046" y="1226534"/>
            <a:ext cx="2849797" cy="1828800"/>
          </a:xfrm>
          <a:prstGeom prst="cloud">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t>Théories d’interventions</a:t>
            </a:r>
          </a:p>
          <a:p>
            <a:pPr algn="ctr"/>
            <a:r>
              <a:rPr lang="fr-FR" sz="1400" dirty="0" err="1"/>
              <a:t>Transférabilité</a:t>
            </a:r>
            <a:r>
              <a:rPr lang="fr-FR" sz="1400" dirty="0"/>
              <a:t> des résultats </a:t>
            </a:r>
          </a:p>
        </p:txBody>
      </p:sp>
    </p:spTree>
    <p:extLst>
      <p:ext uri="{BB962C8B-B14F-4D97-AF65-F5344CB8AC3E}">
        <p14:creationId xmlns:p14="http://schemas.microsoft.com/office/powerpoint/2010/main" val="30986688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3D82DD05-036A-4DE2-8E59-E0423E1AC57B}"/>
              </a:ext>
            </a:extLst>
          </p:cNvPr>
          <p:cNvSpPr>
            <a:spLocks noGrp="1" noChangeArrowheads="1"/>
          </p:cNvSpPr>
          <p:nvPr>
            <p:ph type="title"/>
          </p:nvPr>
        </p:nvSpPr>
        <p:spPr/>
        <p:txBody>
          <a:bodyPr/>
          <a:lstStyle/>
          <a:p>
            <a:pPr eaLnBrk="1" hangingPunct="1"/>
            <a:r>
              <a:rPr lang="fr-FR" altLang="fr-FR" sz="4000" dirty="0"/>
              <a:t>Données probantes/que faire </a:t>
            </a:r>
          </a:p>
        </p:txBody>
      </p:sp>
      <p:sp>
        <p:nvSpPr>
          <p:cNvPr id="55299" name="Rectangle 3">
            <a:extLst>
              <a:ext uri="{FF2B5EF4-FFF2-40B4-BE49-F238E27FC236}">
                <a16:creationId xmlns:a16="http://schemas.microsoft.com/office/drawing/2014/main" id="{C096590D-34ED-405E-A9B6-ED368B56B12B}"/>
              </a:ext>
            </a:extLst>
          </p:cNvPr>
          <p:cNvSpPr>
            <a:spLocks noGrp="1" noChangeArrowheads="1"/>
          </p:cNvSpPr>
          <p:nvPr>
            <p:ph type="body" idx="1"/>
          </p:nvPr>
        </p:nvSpPr>
        <p:spPr/>
        <p:txBody>
          <a:bodyPr>
            <a:normAutofit/>
          </a:bodyPr>
          <a:lstStyle/>
          <a:p>
            <a:pPr>
              <a:buFont typeface="Arial" charset="0"/>
              <a:buChar char="•"/>
              <a:defRPr/>
            </a:pPr>
            <a:r>
              <a:rPr lang="fr-FR" dirty="0"/>
              <a:t>Peuvent concerner des leviers et principes d’intervention</a:t>
            </a:r>
          </a:p>
          <a:p>
            <a:pPr lvl="1">
              <a:buFont typeface="Arial" charset="0"/>
              <a:buChar char="•"/>
              <a:defRPr/>
            </a:pPr>
            <a:r>
              <a:rPr lang="fr-FR" dirty="0"/>
              <a:t>Ex: « éducation par les pairs »</a:t>
            </a:r>
          </a:p>
          <a:p>
            <a:pPr>
              <a:buFont typeface="Arial" charset="0"/>
              <a:buChar char="•"/>
              <a:defRPr/>
            </a:pPr>
            <a:r>
              <a:rPr lang="fr-FR" dirty="0"/>
              <a:t>Peuvent concerner des interventions</a:t>
            </a:r>
          </a:p>
          <a:p>
            <a:pPr lvl="1">
              <a:buFont typeface="Arial" charset="0"/>
              <a:buChar char="•"/>
              <a:defRPr/>
            </a:pPr>
            <a:r>
              <a:rPr lang="fr-FR" dirty="0"/>
              <a:t>Ex: intervention </a:t>
            </a:r>
            <a:r>
              <a:rPr lang="fr-FR" dirty="0" err="1"/>
              <a:t>Tabado</a:t>
            </a:r>
            <a:endParaRPr lang="fr-FR" dirty="0"/>
          </a:p>
          <a:p>
            <a:pPr>
              <a:buFont typeface="Arial" charset="0"/>
              <a:buChar char="•"/>
              <a:defRPr/>
            </a:pPr>
            <a:r>
              <a:rPr lang="fr-FR" dirty="0"/>
              <a:t>Peuvent concerner des composantes d’interventions</a:t>
            </a:r>
          </a:p>
          <a:p>
            <a:pPr lvl="1">
              <a:buFont typeface="Arial" charset="0"/>
              <a:buChar char="•"/>
              <a:defRPr/>
            </a:pPr>
            <a:r>
              <a:rPr lang="fr-FR" dirty="0"/>
              <a:t>Ex: un atelier éducatif</a:t>
            </a:r>
          </a:p>
          <a:p>
            <a:pPr>
              <a:buFont typeface="Arial" charset="0"/>
              <a:buChar char="•"/>
              <a:defRPr/>
            </a:pPr>
            <a:r>
              <a:rPr lang="fr-FR" dirty="0"/>
              <a:t>Peuvent concerner des outils</a:t>
            </a:r>
          </a:p>
          <a:p>
            <a:pPr lvl="1">
              <a:buFont typeface="Arial" charset="0"/>
              <a:buChar char="•"/>
              <a:defRPr/>
            </a:pPr>
            <a:r>
              <a:rPr lang="fr-FR" dirty="0"/>
              <a:t>Ex: une mallette pédagogique, un jeu …</a:t>
            </a:r>
          </a:p>
        </p:txBody>
      </p:sp>
      <p:sp>
        <p:nvSpPr>
          <p:cNvPr id="55300" name="Espace réservé du numéro de diapositive 1">
            <a:extLst>
              <a:ext uri="{FF2B5EF4-FFF2-40B4-BE49-F238E27FC236}">
                <a16:creationId xmlns:a16="http://schemas.microsoft.com/office/drawing/2014/main" id="{62393599-5C44-4C11-AAAC-0215D0852B06}"/>
              </a:ext>
            </a:extLst>
          </p:cNvPr>
          <p:cNvSpPr>
            <a:spLocks noGrp="1"/>
          </p:cNvSpPr>
          <p:nvPr>
            <p:ph type="sldNum" sz="quarter" idx="11"/>
          </p:nvPr>
        </p:nvSpPr>
        <p:spPr>
          <a:noFill/>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21218D4-6D99-4DC1-AF38-F9FFB0482BF3}" type="slidenum">
              <a:rPr lang="fr-FR" altLang="fr-FR" sz="1200">
                <a:latin typeface="Arial Black" panose="020B0A04020102020204" pitchFamily="34" charset="0"/>
              </a:rPr>
              <a:pPr>
                <a:spcBef>
                  <a:spcPct val="0"/>
                </a:spcBef>
                <a:buClrTx/>
                <a:buSzTx/>
                <a:buFontTx/>
                <a:buNone/>
              </a:pPr>
              <a:t>32</a:t>
            </a:fld>
            <a:endParaRPr lang="fr-FR" altLang="fr-FR" sz="1200">
              <a:latin typeface="Arial Black" panose="020B0A04020102020204" pitchFamily="34" charset="0"/>
            </a:endParaRPr>
          </a:p>
        </p:txBody>
      </p:sp>
    </p:spTree>
    <p:extLst>
      <p:ext uri="{BB962C8B-B14F-4D97-AF65-F5344CB8AC3E}">
        <p14:creationId xmlns:p14="http://schemas.microsoft.com/office/powerpoint/2010/main" val="6939818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Espace réservé du numéro de diapositive 3">
            <a:extLst>
              <a:ext uri="{FF2B5EF4-FFF2-40B4-BE49-F238E27FC236}">
                <a16:creationId xmlns:a16="http://schemas.microsoft.com/office/drawing/2014/main" id="{017A8134-0FA2-4A7B-B1D9-0A41DE4EB86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spcBef>
                <a:spcPct val="0"/>
              </a:spcBef>
              <a:buClrTx/>
              <a:buSzTx/>
              <a:buFontTx/>
              <a:buNone/>
            </a:pPr>
            <a:fld id="{48CC84DB-5698-4D4B-AB3E-5BE80874CBB6}" type="slidenum">
              <a:rPr lang="fr-FR" altLang="fr-FR" sz="1400">
                <a:solidFill>
                  <a:srgbClr val="FFFFFF"/>
                </a:solidFill>
                <a:ea typeface="MS PGothic" panose="020B0600070205080204" pitchFamily="34" charset="-128"/>
              </a:rPr>
              <a:pPr>
                <a:spcBef>
                  <a:spcPct val="0"/>
                </a:spcBef>
                <a:buClrTx/>
                <a:buSzTx/>
                <a:buFontTx/>
                <a:buNone/>
              </a:pPr>
              <a:t>33</a:t>
            </a:fld>
            <a:endParaRPr lang="fr-FR" altLang="fr-FR" sz="1400">
              <a:solidFill>
                <a:srgbClr val="FFFFFF"/>
              </a:solidFill>
              <a:ea typeface="MS PGothic" panose="020B0600070205080204" pitchFamily="34" charset="-128"/>
            </a:endParaRPr>
          </a:p>
        </p:txBody>
      </p:sp>
      <p:pic>
        <p:nvPicPr>
          <p:cNvPr id="99331" name="Picture 2">
            <a:extLst>
              <a:ext uri="{FF2B5EF4-FFF2-40B4-BE49-F238E27FC236}">
                <a16:creationId xmlns:a16="http://schemas.microsoft.com/office/drawing/2014/main" id="{27127363-5DA8-4E03-B70F-A1E60F4477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19075"/>
            <a:ext cx="8185150" cy="641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39889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Ce que la démarche probante n’est pas </a:t>
            </a:r>
          </a:p>
        </p:txBody>
      </p:sp>
      <p:sp>
        <p:nvSpPr>
          <p:cNvPr id="3" name="Espace réservé du contenu 2"/>
          <p:cNvSpPr>
            <a:spLocks noGrp="1"/>
          </p:cNvSpPr>
          <p:nvPr>
            <p:ph idx="1"/>
          </p:nvPr>
        </p:nvSpPr>
        <p:spPr/>
        <p:txBody>
          <a:bodyPr/>
          <a:lstStyle/>
          <a:p>
            <a:r>
              <a:rPr lang="fr-FR" dirty="0"/>
              <a:t>Meilleure preuve possible</a:t>
            </a:r>
          </a:p>
          <a:p>
            <a:r>
              <a:rPr lang="fr-FR" dirty="0"/>
              <a:t>Transposition « clef en main »/ standardisation</a:t>
            </a:r>
          </a:p>
          <a:p>
            <a:r>
              <a:rPr lang="fr-FR" dirty="0"/>
              <a:t>Efficacité à tout prix </a:t>
            </a:r>
          </a:p>
        </p:txBody>
      </p:sp>
      <p:sp>
        <p:nvSpPr>
          <p:cNvPr id="4" name="Espace réservé du numéro de diapositive 3"/>
          <p:cNvSpPr>
            <a:spLocks noGrp="1"/>
          </p:cNvSpPr>
          <p:nvPr>
            <p:ph type="sldNum" sz="quarter" idx="12"/>
          </p:nvPr>
        </p:nvSpPr>
        <p:spPr/>
        <p:txBody>
          <a:bodyPr/>
          <a:lstStyle/>
          <a:p>
            <a:pPr>
              <a:defRPr/>
            </a:pPr>
            <a:fld id="{09DB438E-4064-443B-B223-5060557508F6}" type="slidenum">
              <a:rPr lang="fr-FR" altLang="fr-FR" smtClean="0"/>
              <a:pPr>
                <a:defRPr/>
              </a:pPr>
              <a:t>34</a:t>
            </a:fld>
            <a:endParaRPr lang="fr-FR" altLang="fr-FR"/>
          </a:p>
        </p:txBody>
      </p:sp>
    </p:spTree>
    <p:extLst>
      <p:ext uri="{BB962C8B-B14F-4D97-AF65-F5344CB8AC3E}">
        <p14:creationId xmlns:p14="http://schemas.microsoft.com/office/powerpoint/2010/main" val="9012764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DC496658-B1BC-4220-A4C2-8B8AF2B9631B}"/>
              </a:ext>
            </a:extLst>
          </p:cNvPr>
          <p:cNvSpPr>
            <a:spLocks noGrp="1"/>
          </p:cNvSpPr>
          <p:nvPr>
            <p:ph type="title"/>
          </p:nvPr>
        </p:nvSpPr>
        <p:spPr/>
        <p:txBody>
          <a:bodyPr/>
          <a:lstStyle/>
          <a:p>
            <a:pPr>
              <a:defRPr/>
            </a:pPr>
            <a:r>
              <a:rPr lang="fr-FR" strike="sngStrike" dirty="0"/>
              <a:t>Meilleure preuve possible </a:t>
            </a:r>
          </a:p>
        </p:txBody>
      </p:sp>
      <p:sp>
        <p:nvSpPr>
          <p:cNvPr id="46083" name="Rectangle 3">
            <a:extLst>
              <a:ext uri="{FF2B5EF4-FFF2-40B4-BE49-F238E27FC236}">
                <a16:creationId xmlns:a16="http://schemas.microsoft.com/office/drawing/2014/main" id="{D2815FEB-F98C-4E8F-A880-3533115F26DB}"/>
              </a:ext>
            </a:extLst>
          </p:cNvPr>
          <p:cNvSpPr>
            <a:spLocks noGrp="1" noChangeArrowheads="1"/>
          </p:cNvSpPr>
          <p:nvPr>
            <p:ph idx="1"/>
          </p:nvPr>
        </p:nvSpPr>
        <p:spPr/>
        <p:txBody>
          <a:bodyPr/>
          <a:lstStyle/>
          <a:p>
            <a:pPr algn="just" eaLnBrk="1" hangingPunct="1">
              <a:buFont typeface="Arial" charset="0"/>
              <a:buChar char="•"/>
              <a:defRPr/>
            </a:pPr>
            <a:endParaRPr lang="fr-FR" altLang="fr-FR" sz="400" dirty="0"/>
          </a:p>
          <a:p>
            <a:pPr algn="just" eaLnBrk="1" hangingPunct="1">
              <a:spcBef>
                <a:spcPts val="1800"/>
              </a:spcBef>
              <a:buFont typeface="Arial" charset="0"/>
              <a:buChar char="•"/>
              <a:defRPr/>
            </a:pPr>
            <a:r>
              <a:rPr lang="en-US" altLang="fr-FR" b="1" dirty="0"/>
              <a:t>Les </a:t>
            </a:r>
            <a:r>
              <a:rPr lang="en-US" altLang="fr-FR" b="1" dirty="0" err="1"/>
              <a:t>preuves</a:t>
            </a:r>
            <a:r>
              <a:rPr lang="en-US" altLang="fr-FR" b="1" dirty="0"/>
              <a:t> </a:t>
            </a:r>
            <a:r>
              <a:rPr lang="en-US" altLang="fr-FR" b="1" dirty="0" err="1"/>
              <a:t>sont</a:t>
            </a:r>
            <a:r>
              <a:rPr lang="en-US" altLang="fr-FR" b="1" dirty="0"/>
              <a:t> </a:t>
            </a:r>
            <a:r>
              <a:rPr lang="en-US" altLang="fr-FR" b="1" dirty="0" err="1"/>
              <a:t>parfois</a:t>
            </a:r>
            <a:r>
              <a:rPr lang="en-US" altLang="fr-FR" b="1" dirty="0"/>
              <a:t> </a:t>
            </a:r>
            <a:r>
              <a:rPr lang="en-US" altLang="fr-FR" b="1" dirty="0" err="1"/>
              <a:t>peu</a:t>
            </a:r>
            <a:r>
              <a:rPr lang="en-US" altLang="fr-FR" b="1" dirty="0"/>
              <a:t> </a:t>
            </a:r>
            <a:r>
              <a:rPr lang="en-US" altLang="fr-FR" b="1" dirty="0" err="1"/>
              <a:t>nombreuses</a:t>
            </a:r>
            <a:r>
              <a:rPr lang="en-US" altLang="fr-FR" b="1" dirty="0"/>
              <a:t>, pas </a:t>
            </a:r>
            <a:r>
              <a:rPr lang="en-US" altLang="fr-FR" b="1" dirty="0" err="1"/>
              <a:t>toujours</a:t>
            </a:r>
            <a:r>
              <a:rPr lang="en-US" altLang="fr-FR" b="1" dirty="0"/>
              <a:t> </a:t>
            </a:r>
            <a:r>
              <a:rPr lang="en-US" altLang="fr-FR" b="1" dirty="0" err="1"/>
              <a:t>accessibles</a:t>
            </a:r>
            <a:endParaRPr lang="fr-FR" altLang="fr-FR" b="1" dirty="0"/>
          </a:p>
          <a:p>
            <a:pPr algn="just" eaLnBrk="1" hangingPunct="1">
              <a:spcBef>
                <a:spcPts val="1800"/>
              </a:spcBef>
              <a:buFont typeface="Arial" charset="0"/>
              <a:buChar char="•"/>
              <a:defRPr/>
            </a:pPr>
            <a:r>
              <a:rPr lang="en-US" altLang="fr-FR" b="1" dirty="0" err="1">
                <a:sym typeface="Wingdings" pitchFamily="2" charset="2"/>
              </a:rPr>
              <a:t>Cependant</a:t>
            </a:r>
            <a:r>
              <a:rPr lang="en-US" altLang="fr-FR" b="1" dirty="0">
                <a:sym typeface="Wingdings" pitchFamily="2" charset="2"/>
              </a:rPr>
              <a:t>, </a:t>
            </a:r>
            <a:r>
              <a:rPr lang="fr-FR" altLang="fr-FR" b="1" dirty="0">
                <a:sym typeface="Wingdings" pitchFamily="2" charset="2"/>
              </a:rPr>
              <a:t>l'absence de preuves ne rend pas la démarche impossible</a:t>
            </a:r>
          </a:p>
          <a:p>
            <a:pPr algn="just" eaLnBrk="1" hangingPunct="1">
              <a:spcBef>
                <a:spcPts val="1800"/>
              </a:spcBef>
              <a:buFont typeface="Arial" charset="0"/>
              <a:buChar char="•"/>
              <a:defRPr/>
            </a:pPr>
            <a:r>
              <a:rPr lang="fr-FR" altLang="fr-FR" b="1" dirty="0">
                <a:sym typeface="Wingdings" pitchFamily="2" charset="2"/>
              </a:rPr>
              <a:t>Ce qui est requis est la meilleure preuve </a:t>
            </a:r>
            <a:r>
              <a:rPr lang="fr-FR" altLang="fr-FR" b="1" u="sng" dirty="0">
                <a:solidFill>
                  <a:schemeClr val="tx2">
                    <a:lumMod val="75000"/>
                  </a:schemeClr>
                </a:solidFill>
                <a:sym typeface="Wingdings" pitchFamily="2" charset="2"/>
              </a:rPr>
              <a:t>disponible</a:t>
            </a:r>
            <a:r>
              <a:rPr lang="fr-FR" altLang="fr-FR" b="1" dirty="0">
                <a:sym typeface="Wingdings" pitchFamily="2" charset="2"/>
              </a:rPr>
              <a:t>, et non pas la meilleure preuve </a:t>
            </a:r>
            <a:r>
              <a:rPr lang="fr-FR" altLang="fr-FR" b="1" u="sng" dirty="0">
                <a:sym typeface="Wingdings" pitchFamily="2" charset="2"/>
              </a:rPr>
              <a:t>possible</a:t>
            </a:r>
            <a:r>
              <a:rPr lang="fr-FR" altLang="fr-FR" b="1" dirty="0">
                <a:sym typeface="Wingdings" pitchFamily="2" charset="2"/>
              </a:rPr>
              <a:t> </a:t>
            </a:r>
          </a:p>
          <a:p>
            <a:pPr marL="0" indent="0" algn="just" eaLnBrk="1" hangingPunct="1">
              <a:spcBef>
                <a:spcPts val="1800"/>
              </a:spcBef>
              <a:buNone/>
              <a:defRPr/>
            </a:pPr>
            <a:r>
              <a:rPr lang="fr-FR" altLang="fr-FR" b="1" dirty="0">
                <a:sym typeface="Wingdings" pitchFamily="2" charset="2"/>
              </a:rPr>
              <a:t>=pragmatisme</a:t>
            </a:r>
          </a:p>
          <a:p>
            <a:pPr algn="just" eaLnBrk="1" hangingPunct="1">
              <a:buFont typeface="Wingdings" pitchFamily="2" charset="2"/>
              <a:buNone/>
              <a:defRPr/>
            </a:pPr>
            <a:endParaRPr lang="fr-FR" altLang="fr-FR" sz="2000" dirty="0"/>
          </a:p>
          <a:p>
            <a:pPr lvl="1" algn="just" eaLnBrk="1" hangingPunct="1">
              <a:buFont typeface="Arial" charset="0"/>
              <a:buChar char="•"/>
              <a:defRPr/>
            </a:pPr>
            <a:endParaRPr lang="fr-FR" altLang="fr-FR" dirty="0"/>
          </a:p>
        </p:txBody>
      </p:sp>
      <p:sp>
        <p:nvSpPr>
          <p:cNvPr id="36868" name="Espace réservé du numéro de diapositive 3">
            <a:extLst>
              <a:ext uri="{FF2B5EF4-FFF2-40B4-BE49-F238E27FC236}">
                <a16:creationId xmlns:a16="http://schemas.microsoft.com/office/drawing/2014/main" id="{FCEB965A-AB1A-4499-81FE-37285FF0593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C9EC923-AB90-4AA5-B204-B97270FEE690}" type="slidenum">
              <a:rPr lang="fr-FR" altLang="fr-FR" sz="1600">
                <a:latin typeface="Arial" panose="020B0604020202020204" pitchFamily="34" charset="0"/>
              </a:rPr>
              <a:pPr/>
              <a:t>35</a:t>
            </a:fld>
            <a:endParaRPr lang="fr-FR" altLang="fr-FR" sz="1600">
              <a:latin typeface="Arial" panose="020B0604020202020204" pitchFamily="34" charset="0"/>
            </a:endParaRPr>
          </a:p>
        </p:txBody>
      </p:sp>
    </p:spTree>
    <p:extLst>
      <p:ext uri="{BB962C8B-B14F-4D97-AF65-F5344CB8AC3E}">
        <p14:creationId xmlns:p14="http://schemas.microsoft.com/office/powerpoint/2010/main" val="6477903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570DDCF6-9C22-43BF-8A5F-985FEE8719CB}"/>
              </a:ext>
            </a:extLst>
          </p:cNvPr>
          <p:cNvSpPr>
            <a:spLocks noGrp="1" noChangeArrowheads="1"/>
          </p:cNvSpPr>
          <p:nvPr>
            <p:ph type="title"/>
          </p:nvPr>
        </p:nvSpPr>
        <p:spPr>
          <a:xfrm>
            <a:off x="457200" y="706438"/>
            <a:ext cx="8229600" cy="1066800"/>
          </a:xfrm>
        </p:spPr>
        <p:txBody>
          <a:bodyPr/>
          <a:lstStyle/>
          <a:p>
            <a:pPr eaLnBrk="1" hangingPunct="1">
              <a:defRPr/>
            </a:pPr>
            <a:r>
              <a:rPr lang="fr-FR" sz="2800" strike="sngStrike" dirty="0"/>
              <a:t>Transposition « clef en main »/ standardisation</a:t>
            </a:r>
            <a:endParaRPr lang="fr-FR" altLang="fr-FR" sz="4400" strike="sngStrike" dirty="0"/>
          </a:p>
        </p:txBody>
      </p:sp>
      <p:sp>
        <p:nvSpPr>
          <p:cNvPr id="21506" name="Rectangle 3">
            <a:extLst>
              <a:ext uri="{FF2B5EF4-FFF2-40B4-BE49-F238E27FC236}">
                <a16:creationId xmlns:a16="http://schemas.microsoft.com/office/drawing/2014/main" id="{6182FDC9-78F5-465A-93E6-B5BC28814984}"/>
              </a:ext>
            </a:extLst>
          </p:cNvPr>
          <p:cNvSpPr>
            <a:spLocks noGrp="1" noChangeArrowheads="1"/>
          </p:cNvSpPr>
          <p:nvPr>
            <p:ph idx="1"/>
          </p:nvPr>
        </p:nvSpPr>
        <p:spPr>
          <a:xfrm>
            <a:off x="457200" y="1989138"/>
            <a:ext cx="8229600" cy="4584700"/>
          </a:xfrm>
        </p:spPr>
        <p:txBody>
          <a:bodyPr/>
          <a:lstStyle/>
          <a:p>
            <a:pPr marL="182563" lvl="1"/>
            <a:r>
              <a:rPr lang="fr-FR" dirty="0"/>
              <a:t>Une attention particulière doit être portée à l’adaptation de l’intervention au public visé </a:t>
            </a:r>
          </a:p>
          <a:p>
            <a:pPr marL="182563" lvl="1"/>
            <a:r>
              <a:rPr lang="fr-FR" dirty="0">
                <a:solidFill>
                  <a:schemeClr val="tx2"/>
                </a:solidFill>
              </a:rPr>
              <a:t>Une intervention efficace dans un contexte donné ne l’est généralement pas dans un autre contexte sans processus d’adaptation</a:t>
            </a:r>
          </a:p>
          <a:p>
            <a:pPr marL="182563" lvl="1"/>
            <a:r>
              <a:rPr lang="fr-FR" dirty="0"/>
              <a:t>Pour une </a:t>
            </a:r>
            <a:r>
              <a:rPr lang="fr-FR" dirty="0" err="1"/>
              <a:t>transférabilité</a:t>
            </a:r>
            <a:r>
              <a:rPr lang="fr-FR" dirty="0"/>
              <a:t> des résultats, il faut distinguer  </a:t>
            </a:r>
          </a:p>
          <a:p>
            <a:pPr marL="455613" lvl="2"/>
            <a:r>
              <a:rPr lang="fr-FR" dirty="0"/>
              <a:t>Les </a:t>
            </a:r>
            <a:r>
              <a:rPr lang="fr-FR" b="1" dirty="0"/>
              <a:t>fonctions clefs</a:t>
            </a:r>
            <a:endParaRPr lang="fr-FR" dirty="0"/>
          </a:p>
          <a:p>
            <a:pPr marL="273050" lvl="2" indent="0">
              <a:buNone/>
            </a:pPr>
            <a:r>
              <a:rPr lang="fr-FR" dirty="0">
                <a:sym typeface="Wingdings" panose="05000000000000000000" pitchFamily="2" charset="2"/>
              </a:rPr>
              <a:t></a:t>
            </a:r>
            <a:r>
              <a:rPr lang="fr-FR" dirty="0"/>
              <a:t> elles doivent être respectées, c’est une condition d’efficacité</a:t>
            </a:r>
          </a:p>
          <a:p>
            <a:pPr marL="558800" lvl="2" indent="-285750"/>
            <a:r>
              <a:rPr lang="fr-FR" dirty="0">
                <a:sym typeface="Wingdings" panose="05000000000000000000" pitchFamily="2" charset="2"/>
              </a:rPr>
              <a:t>La </a:t>
            </a:r>
            <a:r>
              <a:rPr lang="fr-FR" b="1" dirty="0">
                <a:sym typeface="Wingdings" panose="05000000000000000000" pitchFamily="2" charset="2"/>
              </a:rPr>
              <a:t>forme</a:t>
            </a:r>
          </a:p>
          <a:p>
            <a:pPr marL="273050" lvl="2" indent="0">
              <a:buNone/>
            </a:pPr>
            <a:r>
              <a:rPr lang="fr-FR" dirty="0">
                <a:sym typeface="Wingdings" pitchFamily="2" charset="2"/>
              </a:rPr>
              <a:t> qui est à adapter au contexte ce qui est aussi une condition d’efficacité</a:t>
            </a:r>
            <a:endParaRPr lang="fr-FR" altLang="fr-FR" dirty="0">
              <a:ea typeface="ＭＳ Ｐゴシック" pitchFamily="34" charset="-128"/>
            </a:endParaRPr>
          </a:p>
          <a:p>
            <a:pPr indent="-173038" eaLnBrk="1" hangingPunct="1">
              <a:defRPr/>
            </a:pPr>
            <a:endParaRPr lang="fr-FR" altLang="fr-FR" dirty="0">
              <a:ea typeface="ＭＳ Ｐゴシック" pitchFamily="34" charset="-128"/>
            </a:endParaRPr>
          </a:p>
        </p:txBody>
      </p:sp>
      <p:sp>
        <p:nvSpPr>
          <p:cNvPr id="87044" name="Espace réservé du numéro de diapositive 3">
            <a:extLst>
              <a:ext uri="{FF2B5EF4-FFF2-40B4-BE49-F238E27FC236}">
                <a16:creationId xmlns:a16="http://schemas.microsoft.com/office/drawing/2014/main" id="{D4D9A297-B863-4CE6-9A7D-52A29DEB6A1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spcBef>
                <a:spcPct val="0"/>
              </a:spcBef>
              <a:buClrTx/>
              <a:buSzTx/>
              <a:buFontTx/>
              <a:buNone/>
            </a:pPr>
            <a:fld id="{C0DFC5E4-05F0-44B5-9770-6AE7C45E5980}" type="slidenum">
              <a:rPr lang="fr-FR" altLang="fr-FR" sz="1800">
                <a:ea typeface="MS PGothic" panose="020B0600070205080204" pitchFamily="34" charset="-128"/>
              </a:rPr>
              <a:pPr>
                <a:spcBef>
                  <a:spcPct val="0"/>
                </a:spcBef>
                <a:buClrTx/>
                <a:buSzTx/>
                <a:buFontTx/>
                <a:buNone/>
              </a:pPr>
              <a:t>36</a:t>
            </a:fld>
            <a:endParaRPr lang="fr-FR" altLang="fr-FR" sz="1800">
              <a:ea typeface="MS PGothic" panose="020B0600070205080204" pitchFamily="34" charset="-128"/>
            </a:endParaRPr>
          </a:p>
        </p:txBody>
      </p:sp>
    </p:spTree>
    <p:extLst>
      <p:ext uri="{BB962C8B-B14F-4D97-AF65-F5344CB8AC3E}">
        <p14:creationId xmlns:p14="http://schemas.microsoft.com/office/powerpoint/2010/main" val="21295081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DC496658-B1BC-4220-A4C2-8B8AF2B9631B}"/>
              </a:ext>
            </a:extLst>
          </p:cNvPr>
          <p:cNvSpPr>
            <a:spLocks noGrp="1"/>
          </p:cNvSpPr>
          <p:nvPr>
            <p:ph type="title"/>
          </p:nvPr>
        </p:nvSpPr>
        <p:spPr/>
        <p:txBody>
          <a:bodyPr/>
          <a:lstStyle/>
          <a:p>
            <a:pPr>
              <a:defRPr/>
            </a:pPr>
            <a:r>
              <a:rPr lang="fr-FR" strike="sngStrike" dirty="0"/>
              <a:t>Efficacité à tout prix </a:t>
            </a:r>
          </a:p>
        </p:txBody>
      </p:sp>
      <p:sp>
        <p:nvSpPr>
          <p:cNvPr id="46083" name="Rectangle 3">
            <a:extLst>
              <a:ext uri="{FF2B5EF4-FFF2-40B4-BE49-F238E27FC236}">
                <a16:creationId xmlns:a16="http://schemas.microsoft.com/office/drawing/2014/main" id="{D2815FEB-F98C-4E8F-A880-3533115F26DB}"/>
              </a:ext>
            </a:extLst>
          </p:cNvPr>
          <p:cNvSpPr>
            <a:spLocks noGrp="1" noChangeArrowheads="1"/>
          </p:cNvSpPr>
          <p:nvPr>
            <p:ph idx="1"/>
          </p:nvPr>
        </p:nvSpPr>
        <p:spPr/>
        <p:txBody>
          <a:bodyPr/>
          <a:lstStyle/>
          <a:p>
            <a:pPr algn="just" eaLnBrk="1" hangingPunct="1">
              <a:buFont typeface="Arial" charset="0"/>
              <a:buChar char="•"/>
              <a:defRPr/>
            </a:pPr>
            <a:endParaRPr lang="fr-FR" altLang="fr-FR" sz="400" dirty="0"/>
          </a:p>
          <a:p>
            <a:pPr algn="just" eaLnBrk="1" hangingPunct="1">
              <a:spcBef>
                <a:spcPts val="1800"/>
              </a:spcBef>
              <a:buFont typeface="Arial" charset="0"/>
              <a:buChar char="•"/>
              <a:defRPr/>
            </a:pPr>
            <a:r>
              <a:rPr lang="fr-FR" altLang="fr-FR" sz="2000" dirty="0"/>
              <a:t>C</a:t>
            </a:r>
            <a:r>
              <a:rPr lang="fr-FR" altLang="fr-FR" sz="2000" dirty="0">
                <a:sym typeface="Wingdings" pitchFamily="2" charset="2"/>
              </a:rPr>
              <a:t>e n’est pas parce que c’est efficace que c’est souhaitable!</a:t>
            </a:r>
          </a:p>
          <a:p>
            <a:pPr algn="just" eaLnBrk="1" hangingPunct="1">
              <a:spcBef>
                <a:spcPts val="1800"/>
              </a:spcBef>
              <a:buFont typeface="Arial" charset="0"/>
              <a:buChar char="•"/>
              <a:defRPr/>
            </a:pPr>
            <a:r>
              <a:rPr lang="fr-FR" altLang="fr-FR" sz="2000" dirty="0">
                <a:sym typeface="Wingdings" pitchFamily="2" charset="2"/>
              </a:rPr>
              <a:t>Autonomie++</a:t>
            </a:r>
          </a:p>
          <a:p>
            <a:pPr algn="just" eaLnBrk="1" hangingPunct="1">
              <a:spcBef>
                <a:spcPts val="1800"/>
              </a:spcBef>
              <a:buFont typeface="Arial" charset="0"/>
              <a:buChar char="•"/>
              <a:defRPr/>
            </a:pPr>
            <a:endParaRPr lang="fr-FR" altLang="fr-FR" sz="2000" dirty="0">
              <a:sym typeface="Wingdings" pitchFamily="2" charset="2"/>
            </a:endParaRPr>
          </a:p>
          <a:p>
            <a:pPr algn="just" eaLnBrk="1" hangingPunct="1">
              <a:spcBef>
                <a:spcPts val="1800"/>
              </a:spcBef>
              <a:buFont typeface="Arial" charset="0"/>
              <a:buChar char="•"/>
              <a:defRPr/>
            </a:pPr>
            <a:endParaRPr lang="fr-FR" altLang="fr-FR" sz="2000" dirty="0"/>
          </a:p>
          <a:p>
            <a:pPr lvl="1" algn="just" eaLnBrk="1" hangingPunct="1">
              <a:buFont typeface="Arial" charset="0"/>
              <a:buChar char="•"/>
              <a:defRPr/>
            </a:pPr>
            <a:endParaRPr lang="fr-FR" altLang="fr-FR" dirty="0"/>
          </a:p>
        </p:txBody>
      </p:sp>
      <p:sp>
        <p:nvSpPr>
          <p:cNvPr id="36868" name="Espace réservé du numéro de diapositive 3">
            <a:extLst>
              <a:ext uri="{FF2B5EF4-FFF2-40B4-BE49-F238E27FC236}">
                <a16:creationId xmlns:a16="http://schemas.microsoft.com/office/drawing/2014/main" id="{FCEB965A-AB1A-4499-81FE-37285FF0593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C9EC923-AB90-4AA5-B204-B97270FEE690}" type="slidenum">
              <a:rPr lang="fr-FR" altLang="fr-FR" sz="1600">
                <a:latin typeface="Arial" panose="020B0604020202020204" pitchFamily="34" charset="0"/>
              </a:rPr>
              <a:pPr/>
              <a:t>37</a:t>
            </a:fld>
            <a:endParaRPr lang="fr-FR" altLang="fr-FR" sz="1600">
              <a:latin typeface="Arial" panose="020B0604020202020204" pitchFamily="34" charset="0"/>
            </a:endParaRPr>
          </a:p>
        </p:txBody>
      </p:sp>
      <p:sp>
        <p:nvSpPr>
          <p:cNvPr id="6" name="ZoneTexte 5">
            <a:extLst>
              <a:ext uri="{FF2B5EF4-FFF2-40B4-BE49-F238E27FC236}">
                <a16:creationId xmlns:a16="http://schemas.microsoft.com/office/drawing/2014/main" id="{F954D8D1-9248-8C46-A940-FCF0B4733716}"/>
              </a:ext>
            </a:extLst>
          </p:cNvPr>
          <p:cNvSpPr txBox="1"/>
          <p:nvPr/>
        </p:nvSpPr>
        <p:spPr>
          <a:xfrm>
            <a:off x="4273238" y="3699692"/>
            <a:ext cx="4569918" cy="1477328"/>
          </a:xfrm>
          <a:prstGeom prst="rect">
            <a:avLst/>
          </a:prstGeom>
          <a:noFill/>
          <a:ln>
            <a:solidFill>
              <a:schemeClr val="tx2"/>
            </a:solidFill>
          </a:ln>
        </p:spPr>
        <p:txBody>
          <a:bodyPr wrap="square">
            <a:spAutoFit/>
          </a:bodyPr>
          <a:lstStyle/>
          <a:p>
            <a:r>
              <a:rPr lang="fr-FR" sz="1800" b="1" dirty="0">
                <a:solidFill>
                  <a:srgbClr val="323232"/>
                </a:solidFill>
                <a:latin typeface="Alegreya-Bold"/>
              </a:rPr>
              <a:t>Élaboration des normes de prévention : une réflexion éthique nécessaire</a:t>
            </a:r>
          </a:p>
          <a:p>
            <a:r>
              <a:rPr lang="fr-FR" sz="1800" b="1" dirty="0">
                <a:solidFill>
                  <a:srgbClr val="C0B638"/>
                </a:solidFill>
                <a:latin typeface="Alegreya-Bold"/>
                <a:hlinkClick r:id="rId3"/>
              </a:rPr>
              <a:t>Victoria Pagani</a:t>
            </a:r>
            <a:r>
              <a:rPr lang="fr-FR" sz="1800" b="0" dirty="0">
                <a:solidFill>
                  <a:srgbClr val="323232"/>
                </a:solidFill>
                <a:latin typeface="Alegreya-Regular"/>
                <a:hlinkClick r:id="rId3"/>
              </a:rPr>
              <a:t>, </a:t>
            </a:r>
            <a:r>
              <a:rPr lang="fr-FR" sz="1800" b="1" dirty="0">
                <a:solidFill>
                  <a:srgbClr val="C0B638"/>
                </a:solidFill>
                <a:latin typeface="Alegreya-Bold"/>
                <a:hlinkClick r:id="rId4"/>
              </a:rPr>
              <a:t>François Alla</a:t>
            </a:r>
            <a:r>
              <a:rPr lang="fr-FR" sz="1800" b="0" dirty="0">
                <a:solidFill>
                  <a:srgbClr val="323232"/>
                </a:solidFill>
                <a:latin typeface="Alegreya-Regular"/>
                <a:hlinkClick r:id="rId4"/>
              </a:rPr>
              <a:t>, </a:t>
            </a:r>
            <a:r>
              <a:rPr lang="fr-FR" sz="1800" b="1" dirty="0">
                <a:solidFill>
                  <a:srgbClr val="C0B638"/>
                </a:solidFill>
                <a:latin typeface="Alegreya-Bold"/>
                <a:hlinkClick r:id="rId5"/>
              </a:rPr>
              <a:t>Linda Cambon</a:t>
            </a:r>
            <a:r>
              <a:rPr lang="fr-FR" sz="1800" b="0" dirty="0">
                <a:solidFill>
                  <a:srgbClr val="323232"/>
                </a:solidFill>
                <a:latin typeface="Alegreya-Regular"/>
                <a:hlinkClick r:id="rId5"/>
              </a:rPr>
              <a:t> et </a:t>
            </a:r>
            <a:r>
              <a:rPr lang="fr-FR" sz="1800" b="1" dirty="0">
                <a:solidFill>
                  <a:srgbClr val="C0B638"/>
                </a:solidFill>
                <a:latin typeface="Alegreya-Bold"/>
                <a:hlinkClick r:id="rId6"/>
              </a:rPr>
              <a:t>Frédérique Claudot</a:t>
            </a:r>
            <a:endParaRPr lang="fr-FR" dirty="0">
              <a:solidFill>
                <a:srgbClr val="323232"/>
              </a:solidFill>
              <a:latin typeface="AlegreyaSansSC-Regular"/>
              <a:hlinkClick r:id="rId6"/>
            </a:endParaRPr>
          </a:p>
          <a:p>
            <a:r>
              <a:rPr lang="fr-FR" sz="1800" b="1" dirty="0">
                <a:solidFill>
                  <a:srgbClr val="2BA39B"/>
                </a:solidFill>
                <a:latin typeface="AlegreyaSC-Bold"/>
                <a:hlinkClick r:id="rId7"/>
              </a:rPr>
              <a:t>Santé Publique</a:t>
            </a:r>
            <a:r>
              <a:rPr lang="fr-FR" sz="1800" b="0" dirty="0">
                <a:solidFill>
                  <a:srgbClr val="323232"/>
                </a:solidFill>
                <a:latin typeface="AlegreyaSansSC-Regular"/>
                <a:hlinkClick r:id="rId7"/>
              </a:rPr>
              <a:t> </a:t>
            </a:r>
            <a:r>
              <a:rPr lang="fr-FR" sz="1800" b="1" dirty="0">
                <a:solidFill>
                  <a:srgbClr val="323232"/>
                </a:solidFill>
                <a:latin typeface="Alegreya-Bold"/>
                <a:hlinkClick r:id="rId8"/>
              </a:rPr>
              <a:t>2018/3 (Vol. 30)</a:t>
            </a:r>
            <a:endParaRPr lang="fr-FR" dirty="0"/>
          </a:p>
        </p:txBody>
      </p:sp>
      <p:pic>
        <p:nvPicPr>
          <p:cNvPr id="4" name="Image 4">
            <a:extLst>
              <a:ext uri="{FF2B5EF4-FFF2-40B4-BE49-F238E27FC236}">
                <a16:creationId xmlns:a16="http://schemas.microsoft.com/office/drawing/2014/main" id="{34316255-01BE-B047-8029-D0D520D0B4F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50803" y="2981413"/>
            <a:ext cx="2291292" cy="3530600"/>
          </a:xfrm>
          <a:prstGeom prst="rect">
            <a:avLst/>
          </a:prstGeom>
        </p:spPr>
      </p:pic>
    </p:spTree>
    <p:extLst>
      <p:ext uri="{BB962C8B-B14F-4D97-AF65-F5344CB8AC3E}">
        <p14:creationId xmlns:p14="http://schemas.microsoft.com/office/powerpoint/2010/main" val="41319459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itre 2">
            <a:extLst>
              <a:ext uri="{FF2B5EF4-FFF2-40B4-BE49-F238E27FC236}">
                <a16:creationId xmlns:a16="http://schemas.microsoft.com/office/drawing/2014/main" id="{0517AA35-F8FE-49EB-9309-9B163CBEC72E}"/>
              </a:ext>
            </a:extLst>
          </p:cNvPr>
          <p:cNvSpPr>
            <a:spLocks noGrp="1"/>
          </p:cNvSpPr>
          <p:nvPr>
            <p:ph type="title"/>
          </p:nvPr>
        </p:nvSpPr>
        <p:spPr/>
        <p:txBody>
          <a:bodyPr>
            <a:normAutofit/>
          </a:bodyPr>
          <a:lstStyle/>
          <a:p>
            <a:pPr eaLnBrk="1" fontAlgn="auto" hangingPunct="1">
              <a:spcAft>
                <a:spcPts val="0"/>
              </a:spcAft>
              <a:defRPr/>
            </a:pPr>
            <a:r>
              <a:rPr lang="fr-FR" altLang="fr-FR" dirty="0"/>
              <a:t>CHERCHEURS/ACTEURS</a:t>
            </a:r>
          </a:p>
        </p:txBody>
      </p:sp>
      <p:sp>
        <p:nvSpPr>
          <p:cNvPr id="38915" name="Espace réservé du numéro de diapositive 3">
            <a:extLst>
              <a:ext uri="{FF2B5EF4-FFF2-40B4-BE49-F238E27FC236}">
                <a16:creationId xmlns:a16="http://schemas.microsoft.com/office/drawing/2014/main" id="{BF61C161-0653-44B5-A231-35FFA842832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9DA36C14-3D52-4B78-AA75-A12B9D9DBA96}" type="slidenum">
              <a:rPr lang="fr-FR" altLang="fr-FR">
                <a:solidFill>
                  <a:srgbClr val="FFFFFF"/>
                </a:solidFill>
              </a:rPr>
              <a:pPr/>
              <a:t>38</a:t>
            </a:fld>
            <a:endParaRPr lang="fr-FR" altLang="fr-FR">
              <a:solidFill>
                <a:srgbClr val="FFFFFF"/>
              </a:solidFill>
            </a:endParaRPr>
          </a:p>
        </p:txBody>
      </p:sp>
    </p:spTree>
    <p:extLst>
      <p:ext uri="{BB962C8B-B14F-4D97-AF65-F5344CB8AC3E}">
        <p14:creationId xmlns:p14="http://schemas.microsoft.com/office/powerpoint/2010/main" val="22384293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Produire des données probantes sur les intervention est indispensable</a:t>
            </a:r>
          </a:p>
        </p:txBody>
      </p:sp>
      <p:sp>
        <p:nvSpPr>
          <p:cNvPr id="3" name="Espace réservé du contenu 2"/>
          <p:cNvSpPr>
            <a:spLocks noGrp="1"/>
          </p:cNvSpPr>
          <p:nvPr>
            <p:ph idx="1"/>
          </p:nvPr>
        </p:nvSpPr>
        <p:spPr/>
        <p:txBody>
          <a:bodyPr/>
          <a:lstStyle/>
          <a:p>
            <a:pPr>
              <a:defRPr/>
            </a:pPr>
            <a:r>
              <a:rPr lang="fr-FR" dirty="0"/>
              <a:t>En France, fort développement de la « science des problèmes »</a:t>
            </a:r>
          </a:p>
          <a:p>
            <a:pPr>
              <a:defRPr/>
            </a:pPr>
            <a:r>
              <a:rPr lang="fr-FR" dirty="0"/>
              <a:t>Cela ne suffit pas…</a:t>
            </a:r>
          </a:p>
          <a:p>
            <a:pPr marL="274637" lvl="1" indent="0">
              <a:buNone/>
              <a:defRPr/>
            </a:pPr>
            <a:r>
              <a:rPr lang="fr-FR" i="1" dirty="0">
                <a:solidFill>
                  <a:srgbClr val="002060"/>
                </a:solidFill>
              </a:rPr>
              <a:t>« Il existe un mythe tenace et pernicieux en santé publique, selon lequel la connaissance des mécanismes et des facteurs de risque des maladies constitue un savoir suffisant pour planifier des interventions de prévention et de promotion de la santé des populations. » (Potvin 2013)</a:t>
            </a:r>
            <a:endParaRPr lang="fr-FR" dirty="0">
              <a:solidFill>
                <a:srgbClr val="002060"/>
              </a:solidFill>
            </a:endParaRPr>
          </a:p>
          <a:p>
            <a:pPr>
              <a:defRPr/>
            </a:pPr>
            <a:r>
              <a:rPr lang="fr-FR" dirty="0"/>
              <a:t>… Il faut passer à une véritable « </a:t>
            </a:r>
            <a:r>
              <a:rPr lang="fr-FR" dirty="0">
                <a:solidFill>
                  <a:schemeClr val="tx2"/>
                </a:solidFill>
              </a:rPr>
              <a:t>science des solutions </a:t>
            </a:r>
            <a:r>
              <a:rPr lang="fr-FR" dirty="0"/>
              <a:t>»</a:t>
            </a:r>
          </a:p>
          <a:p>
            <a:endParaRPr lang="fr-FR" dirty="0"/>
          </a:p>
        </p:txBody>
      </p:sp>
      <p:sp>
        <p:nvSpPr>
          <p:cNvPr id="4" name="Espace réservé du numéro de diapositive 3"/>
          <p:cNvSpPr>
            <a:spLocks noGrp="1"/>
          </p:cNvSpPr>
          <p:nvPr>
            <p:ph type="sldNum" sz="quarter" idx="12"/>
          </p:nvPr>
        </p:nvSpPr>
        <p:spPr/>
        <p:txBody>
          <a:bodyPr/>
          <a:lstStyle/>
          <a:p>
            <a:pPr>
              <a:defRPr/>
            </a:pPr>
            <a:fld id="{09DB438E-4064-443B-B223-5060557508F6}" type="slidenum">
              <a:rPr lang="fr-FR" altLang="fr-FR" smtClean="0"/>
              <a:pPr>
                <a:defRPr/>
              </a:pPr>
              <a:t>39</a:t>
            </a:fld>
            <a:endParaRPr lang="fr-FR" altLang="fr-FR"/>
          </a:p>
        </p:txBody>
      </p:sp>
    </p:spTree>
    <p:extLst>
      <p:ext uri="{BB962C8B-B14F-4D97-AF65-F5344CB8AC3E}">
        <p14:creationId xmlns:p14="http://schemas.microsoft.com/office/powerpoint/2010/main" val="1386820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a:extLst>
              <a:ext uri="{FF2B5EF4-FFF2-40B4-BE49-F238E27FC236}">
                <a16:creationId xmlns:a16="http://schemas.microsoft.com/office/drawing/2014/main" id="{106B2354-EF3E-5643-9D3A-A4360F31381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75" r="50000"/>
          <a:stretch/>
        </p:blipFill>
        <p:spPr bwMode="auto">
          <a:xfrm>
            <a:off x="989488" y="2081529"/>
            <a:ext cx="3125918" cy="36521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a:extLst>
              <a:ext uri="{FF2B5EF4-FFF2-40B4-BE49-F238E27FC236}">
                <a16:creationId xmlns:a16="http://schemas.microsoft.com/office/drawing/2014/main" id="{F5499E2A-C33D-6A47-AF6A-7B125E96057C}"/>
              </a:ext>
            </a:extLst>
          </p:cNvPr>
          <p:cNvSpPr/>
          <p:nvPr/>
        </p:nvSpPr>
        <p:spPr>
          <a:xfrm>
            <a:off x="0" y="5733710"/>
            <a:ext cx="9144000" cy="584775"/>
          </a:xfrm>
          <a:prstGeom prst="rect">
            <a:avLst/>
          </a:prstGeom>
        </p:spPr>
        <p:txBody>
          <a:bodyPr wrap="square">
            <a:spAutoFit/>
          </a:bodyPr>
          <a:lstStyle/>
          <a:p>
            <a:r>
              <a:rPr lang="fr-FR" sz="1600" i="1" dirty="0"/>
              <a:t>Advancing our health : prevention in the 2020s. Presented to Parliament  </a:t>
            </a:r>
            <a:r>
              <a:rPr lang="en-US" sz="1600" i="1" dirty="0"/>
              <a:t>by the Parliamentary Under Secretary of State for Public Health and Primary Care  by Command of Her Majesty. </a:t>
            </a:r>
            <a:r>
              <a:rPr lang="fr-FR" sz="1600" i="1" dirty="0"/>
              <a:t>Published July 2019 </a:t>
            </a:r>
          </a:p>
        </p:txBody>
      </p:sp>
      <p:sp>
        <p:nvSpPr>
          <p:cNvPr id="15" name="Rectangle 14">
            <a:extLst>
              <a:ext uri="{FF2B5EF4-FFF2-40B4-BE49-F238E27FC236}">
                <a16:creationId xmlns:a16="http://schemas.microsoft.com/office/drawing/2014/main" id="{03EBBEF2-A067-014B-AEBC-1A65E032D2D7}"/>
              </a:ext>
            </a:extLst>
          </p:cNvPr>
          <p:cNvSpPr/>
          <p:nvPr/>
        </p:nvSpPr>
        <p:spPr>
          <a:xfrm>
            <a:off x="631026" y="1416172"/>
            <a:ext cx="3842845" cy="584775"/>
          </a:xfrm>
          <a:prstGeom prst="rect">
            <a:avLst/>
          </a:prstGeom>
        </p:spPr>
        <p:txBody>
          <a:bodyPr wrap="square">
            <a:spAutoFit/>
          </a:bodyPr>
          <a:lstStyle/>
          <a:p>
            <a:pPr algn="ctr"/>
            <a:r>
              <a:rPr lang="en-US" sz="1600" i="1" u="sng" dirty="0"/>
              <a:t>Fig1: </a:t>
            </a:r>
            <a:r>
              <a:rPr lang="en-US" sz="1600" u="sng" dirty="0"/>
              <a:t>Determinants of premature mortality and their contribution</a:t>
            </a:r>
            <a:endParaRPr lang="fr-FR" sz="1600" u="sng" dirty="0"/>
          </a:p>
        </p:txBody>
      </p:sp>
      <p:sp>
        <p:nvSpPr>
          <p:cNvPr id="17" name="Rectangle 16">
            <a:extLst>
              <a:ext uri="{FF2B5EF4-FFF2-40B4-BE49-F238E27FC236}">
                <a16:creationId xmlns:a16="http://schemas.microsoft.com/office/drawing/2014/main" id="{D407B62A-0896-1F42-9EC4-51CB43AF7ED8}"/>
              </a:ext>
            </a:extLst>
          </p:cNvPr>
          <p:cNvSpPr/>
          <p:nvPr/>
        </p:nvSpPr>
        <p:spPr>
          <a:xfrm>
            <a:off x="4473871" y="1403954"/>
            <a:ext cx="3958096" cy="584775"/>
          </a:xfrm>
          <a:prstGeom prst="rect">
            <a:avLst/>
          </a:prstGeom>
        </p:spPr>
        <p:txBody>
          <a:bodyPr wrap="square">
            <a:spAutoFit/>
          </a:bodyPr>
          <a:lstStyle/>
          <a:p>
            <a:r>
              <a:rPr lang="en-US" sz="1600" i="1" u="sng" dirty="0"/>
              <a:t>Fig 2 : </a:t>
            </a:r>
            <a:r>
              <a:rPr lang="en-US" sz="1600" u="sng" dirty="0"/>
              <a:t>Estimated impact of determinants on health status</a:t>
            </a:r>
            <a:endParaRPr lang="fr-FR" sz="1600" u="sng" dirty="0"/>
          </a:p>
        </p:txBody>
      </p:sp>
      <p:pic>
        <p:nvPicPr>
          <p:cNvPr id="19" name="Picture 2">
            <a:extLst>
              <a:ext uri="{FF2B5EF4-FFF2-40B4-BE49-F238E27FC236}">
                <a16:creationId xmlns:a16="http://schemas.microsoft.com/office/drawing/2014/main" id="{6345A283-2427-D744-B064-DFD8557EB1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r="3365"/>
          <a:stretch/>
        </p:blipFill>
        <p:spPr bwMode="auto">
          <a:xfrm>
            <a:off x="5102229" y="2000946"/>
            <a:ext cx="3073871" cy="36521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57076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0" indent="0">
              <a:buNone/>
            </a:pPr>
            <a:r>
              <a:rPr lang="fr-FR" dirty="0">
                <a:sym typeface="Wingdings" pitchFamily="2" charset="2"/>
              </a:rPr>
              <a:t> </a:t>
            </a:r>
            <a:r>
              <a:rPr lang="fr-FR" dirty="0"/>
              <a:t>Pour cela besoin de recherche, d’évaluation et d’enrichissements réciproque entre chercheurs et acteurs</a:t>
            </a:r>
          </a:p>
          <a:p>
            <a:pPr marL="0" indent="0">
              <a:buNone/>
            </a:pPr>
            <a:r>
              <a:rPr lang="fr-FR" dirty="0">
                <a:sym typeface="Wingdings" pitchFamily="2" charset="2"/>
              </a:rPr>
              <a:t> </a:t>
            </a:r>
            <a:r>
              <a:rPr lang="fr-FR" dirty="0"/>
              <a:t>… Dans un système qui s’y prête</a:t>
            </a:r>
          </a:p>
        </p:txBody>
      </p:sp>
      <p:sp>
        <p:nvSpPr>
          <p:cNvPr id="4" name="Espace réservé du numéro de diapositive 3"/>
          <p:cNvSpPr>
            <a:spLocks noGrp="1"/>
          </p:cNvSpPr>
          <p:nvPr>
            <p:ph type="sldNum" sz="quarter" idx="12"/>
          </p:nvPr>
        </p:nvSpPr>
        <p:spPr/>
        <p:txBody>
          <a:bodyPr/>
          <a:lstStyle/>
          <a:p>
            <a:pPr>
              <a:defRPr/>
            </a:pPr>
            <a:fld id="{09DB438E-4064-443B-B223-5060557508F6}" type="slidenum">
              <a:rPr lang="fr-FR" altLang="fr-FR" smtClean="0"/>
              <a:pPr>
                <a:defRPr/>
              </a:pPr>
              <a:t>40</a:t>
            </a:fld>
            <a:endParaRPr lang="fr-FR" altLang="fr-FR"/>
          </a:p>
        </p:txBody>
      </p:sp>
    </p:spTree>
    <p:extLst>
      <p:ext uri="{BB962C8B-B14F-4D97-AF65-F5344CB8AC3E}">
        <p14:creationId xmlns:p14="http://schemas.microsoft.com/office/powerpoint/2010/main" val="23543191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marL="0" indent="0">
              <a:buNone/>
            </a:pPr>
            <a:r>
              <a:rPr lang="fr-FR"/>
              <a:t>Recherche et fonctions de PS sont complémentaires</a:t>
            </a:r>
            <a:endParaRPr lang="fr-FR" dirty="0"/>
          </a:p>
        </p:txBody>
      </p:sp>
      <p:sp>
        <p:nvSpPr>
          <p:cNvPr id="3" name="Espace réservé du contenu 2"/>
          <p:cNvSpPr>
            <a:spLocks noGrp="1"/>
          </p:cNvSpPr>
          <p:nvPr>
            <p:ph idx="1"/>
          </p:nvPr>
        </p:nvSpPr>
        <p:spPr/>
        <p:txBody>
          <a:bodyPr>
            <a:normAutofit/>
          </a:bodyPr>
          <a:lstStyle/>
          <a:p>
            <a:pPr marL="0" indent="0">
              <a:buNone/>
            </a:pPr>
            <a:r>
              <a:rPr lang="fr-FR" dirty="0"/>
              <a:t>… dans leur questionnements</a:t>
            </a:r>
          </a:p>
          <a:p>
            <a:pPr marL="0" indent="0">
              <a:buNone/>
            </a:pPr>
            <a:r>
              <a:rPr lang="fr-FR" dirty="0"/>
              <a:t>	objectif cognitif</a:t>
            </a:r>
          </a:p>
          <a:p>
            <a:pPr marL="0" indent="0">
              <a:buNone/>
            </a:pPr>
            <a:r>
              <a:rPr lang="fr-FR" dirty="0"/>
              <a:t>	objectif finalisé en contexte </a:t>
            </a:r>
          </a:p>
          <a:p>
            <a:pPr marL="0" indent="0">
              <a:buNone/>
            </a:pPr>
            <a:r>
              <a:rPr lang="fr-FR" dirty="0"/>
              <a:t>… dans leurs limites </a:t>
            </a:r>
          </a:p>
          <a:p>
            <a:pPr marL="0" indent="0">
              <a:buNone/>
            </a:pPr>
            <a:r>
              <a:rPr lang="fr-FR" dirty="0"/>
              <a:t>	recherche =&gt; quid viabilité</a:t>
            </a:r>
          </a:p>
          <a:p>
            <a:pPr marL="0" indent="0">
              <a:buNone/>
            </a:pPr>
            <a:r>
              <a:rPr lang="fr-FR" dirty="0"/>
              <a:t>	terrain =&gt; quid </a:t>
            </a:r>
            <a:r>
              <a:rPr lang="fr-FR" dirty="0" err="1"/>
              <a:t>évaluabilité</a:t>
            </a:r>
            <a:r>
              <a:rPr lang="fr-FR" dirty="0"/>
              <a:t> </a:t>
            </a:r>
          </a:p>
          <a:p>
            <a:pPr marL="0" indent="0">
              <a:buNone/>
            </a:pPr>
            <a:r>
              <a:rPr lang="fr-FR" dirty="0"/>
              <a:t>…. Dans les expertises et les méthodes mobilisées</a:t>
            </a:r>
          </a:p>
          <a:p>
            <a:pPr marL="0" indent="0">
              <a:buNone/>
            </a:pPr>
            <a:r>
              <a:rPr lang="fr-FR" dirty="0"/>
              <a:t>	Connaissances des contextes, des théories, des 	méthodes d’intervention, de recherche </a:t>
            </a:r>
          </a:p>
          <a:p>
            <a:pPr marL="0" indent="0">
              <a:buNone/>
            </a:pPr>
            <a:endParaRPr lang="fr-FR" dirty="0"/>
          </a:p>
        </p:txBody>
      </p:sp>
      <p:sp>
        <p:nvSpPr>
          <p:cNvPr id="4" name="Espace réservé du numéro de diapositive 3"/>
          <p:cNvSpPr>
            <a:spLocks noGrp="1"/>
          </p:cNvSpPr>
          <p:nvPr>
            <p:ph type="sldNum" sz="quarter" idx="12"/>
          </p:nvPr>
        </p:nvSpPr>
        <p:spPr/>
        <p:txBody>
          <a:bodyPr/>
          <a:lstStyle/>
          <a:p>
            <a:pPr>
              <a:defRPr/>
            </a:pPr>
            <a:fld id="{09DB438E-4064-443B-B223-5060557508F6}" type="slidenum">
              <a:rPr lang="fr-FR" altLang="fr-FR" smtClean="0"/>
              <a:pPr>
                <a:defRPr/>
              </a:pPr>
              <a:t>41</a:t>
            </a:fld>
            <a:endParaRPr lang="fr-FR" altLang="fr-FR"/>
          </a:p>
        </p:txBody>
      </p:sp>
    </p:spTree>
    <p:extLst>
      <p:ext uri="{BB962C8B-B14F-4D97-AF65-F5344CB8AC3E}">
        <p14:creationId xmlns:p14="http://schemas.microsoft.com/office/powerpoint/2010/main" val="25619009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Respecter les spécificités </a:t>
            </a:r>
          </a:p>
        </p:txBody>
      </p:sp>
      <p:sp>
        <p:nvSpPr>
          <p:cNvPr id="3" name="Espace réservé du contenu 2"/>
          <p:cNvSpPr>
            <a:spLocks noGrp="1"/>
          </p:cNvSpPr>
          <p:nvPr>
            <p:ph idx="1"/>
          </p:nvPr>
        </p:nvSpPr>
        <p:spPr/>
        <p:txBody>
          <a:bodyPr/>
          <a:lstStyle/>
          <a:p>
            <a:r>
              <a:rPr lang="fr-FR" dirty="0"/>
              <a:t>« (…) il ne s’agit pas de faire des acteurs de terrain des chercheurs ou réciproquement. Chacun a ses spécificités et ses compétences. Mais il s’agit de construire ensemble les conditions de genèse de données probantes non seulement valides mais aussi utiles et adaptées à l’action et à la décision. De plus, en s’apportant mutuellement soutien, acteurs et chercheurs renforceront leurs capacités respectives à peser significativement sur les décisions et politiques en santé publique »</a:t>
            </a:r>
          </a:p>
          <a:p>
            <a:endParaRPr lang="fr-FR" dirty="0"/>
          </a:p>
        </p:txBody>
      </p:sp>
      <p:sp>
        <p:nvSpPr>
          <p:cNvPr id="4" name="Espace réservé du numéro de diapositive 3"/>
          <p:cNvSpPr>
            <a:spLocks noGrp="1"/>
          </p:cNvSpPr>
          <p:nvPr>
            <p:ph type="sldNum" sz="quarter" idx="12"/>
          </p:nvPr>
        </p:nvSpPr>
        <p:spPr/>
        <p:txBody>
          <a:bodyPr/>
          <a:lstStyle/>
          <a:p>
            <a:pPr>
              <a:defRPr/>
            </a:pPr>
            <a:fld id="{09DB438E-4064-443B-B223-5060557508F6}" type="slidenum">
              <a:rPr lang="fr-FR" altLang="fr-FR" smtClean="0"/>
              <a:pPr>
                <a:defRPr/>
              </a:pPr>
              <a:t>42</a:t>
            </a:fld>
            <a:endParaRPr lang="fr-FR" altLang="fr-FR"/>
          </a:p>
        </p:txBody>
      </p:sp>
      <p:sp>
        <p:nvSpPr>
          <p:cNvPr id="5" name="Rectangle 4"/>
          <p:cNvSpPr/>
          <p:nvPr/>
        </p:nvSpPr>
        <p:spPr>
          <a:xfrm>
            <a:off x="2956393" y="5138332"/>
            <a:ext cx="6858000" cy="1200329"/>
          </a:xfrm>
          <a:prstGeom prst="rect">
            <a:avLst/>
          </a:prstGeom>
        </p:spPr>
        <p:txBody>
          <a:bodyPr wrap="square">
            <a:spAutoFit/>
          </a:bodyPr>
          <a:lstStyle/>
          <a:p>
            <a:r>
              <a:rPr lang="fr-FR" b="1" dirty="0"/>
              <a:t>La recherche interventionnelle en santé publique : partenariat chercheurs-acteurs, interdisciplinarité et rôle social</a:t>
            </a:r>
            <a:r>
              <a:rPr lang="fr-FR" dirty="0"/>
              <a:t> </a:t>
            </a:r>
          </a:p>
          <a:p>
            <a:r>
              <a:rPr lang="fr-FR" dirty="0">
                <a:hlinkClick r:id="rId2"/>
              </a:rPr>
              <a:t>François Alla</a:t>
            </a:r>
            <a:r>
              <a:rPr lang="fr-FR" dirty="0"/>
              <a:t> et </a:t>
            </a:r>
            <a:r>
              <a:rPr lang="fr-FR" dirty="0">
                <a:hlinkClick r:id="rId3"/>
              </a:rPr>
              <a:t>Joëlle </a:t>
            </a:r>
            <a:r>
              <a:rPr lang="fr-FR" dirty="0" err="1">
                <a:hlinkClick r:id="rId3"/>
              </a:rPr>
              <a:t>Kivits</a:t>
            </a:r>
            <a:r>
              <a:rPr lang="fr-FR" dirty="0"/>
              <a:t> </a:t>
            </a:r>
          </a:p>
          <a:p>
            <a:r>
              <a:rPr lang="fr-FR" dirty="0">
                <a:hlinkClick r:id="rId4"/>
              </a:rPr>
              <a:t>Santé Publique</a:t>
            </a:r>
            <a:r>
              <a:rPr lang="fr-FR" dirty="0"/>
              <a:t> </a:t>
            </a:r>
            <a:r>
              <a:rPr lang="fr-FR" b="1" dirty="0">
                <a:hlinkClick r:id="rId5"/>
              </a:rPr>
              <a:t>2015/3 (Vol. 27)</a:t>
            </a:r>
            <a:endParaRPr lang="fr-FR" dirty="0"/>
          </a:p>
        </p:txBody>
      </p:sp>
    </p:spTree>
    <p:extLst>
      <p:ext uri="{BB962C8B-B14F-4D97-AF65-F5344CB8AC3E}">
        <p14:creationId xmlns:p14="http://schemas.microsoft.com/office/powerpoint/2010/main" val="21193561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Repenser la recherche</a:t>
            </a:r>
          </a:p>
        </p:txBody>
      </p:sp>
      <p:sp>
        <p:nvSpPr>
          <p:cNvPr id="3" name="Espace réservé du contenu 2"/>
          <p:cNvSpPr>
            <a:spLocks noGrp="1"/>
          </p:cNvSpPr>
          <p:nvPr>
            <p:ph idx="1"/>
          </p:nvPr>
        </p:nvSpPr>
        <p:spPr/>
        <p:txBody>
          <a:bodyPr/>
          <a:lstStyle/>
          <a:p>
            <a:pPr marL="0" indent="0">
              <a:buNone/>
            </a:pPr>
            <a:r>
              <a:rPr lang="fr-FR" altLang="fr-FR" sz="1800" i="1" dirty="0"/>
              <a:t>A partir du moment où la recherche a l'ambition d'étudier, d'agir, voire de transformer un contexte d'action, il convient de reconnaître les professionnels comme acteurs de changement, et d'en faire des partenaires de la recherche</a:t>
            </a:r>
          </a:p>
          <a:p>
            <a:endParaRPr lang="fr-FR" altLang="fr-FR" sz="1800" i="1" dirty="0"/>
          </a:p>
          <a:p>
            <a:pPr>
              <a:buFont typeface="Wingdings" pitchFamily="2" charset="2"/>
              <a:buChar char="è"/>
            </a:pPr>
            <a:r>
              <a:rPr lang="fr-FR" sz="1800" dirty="0">
                <a:solidFill>
                  <a:srgbClr val="002060"/>
                </a:solidFill>
              </a:rPr>
              <a:t> </a:t>
            </a:r>
            <a:r>
              <a:rPr lang="fr-FR" sz="2000" b="1" dirty="0">
                <a:solidFill>
                  <a:srgbClr val="002060"/>
                </a:solidFill>
              </a:rPr>
              <a:t>Cela nécessite de repenser les perspectives et les méthodes de recherche </a:t>
            </a:r>
          </a:p>
          <a:p>
            <a:pPr>
              <a:buFont typeface="Wingdings" pitchFamily="2" charset="2"/>
              <a:buChar char="è"/>
            </a:pPr>
            <a:endParaRPr lang="fr-FR" sz="1800" dirty="0">
              <a:solidFill>
                <a:srgbClr val="002060"/>
              </a:solidFill>
            </a:endParaRPr>
          </a:p>
          <a:p>
            <a:r>
              <a:rPr lang="fr-FR" sz="1800" dirty="0"/>
              <a:t>Intègre les acteurs à la construction et la conduite de la recherche </a:t>
            </a:r>
          </a:p>
          <a:p>
            <a:r>
              <a:rPr lang="fr-FR" sz="1800" dirty="0"/>
              <a:t>Une revisite des questions de recherche… et des méthodes </a:t>
            </a:r>
          </a:p>
          <a:p>
            <a:r>
              <a:rPr lang="fr-FR" sz="1800" dirty="0"/>
              <a:t>= processus de transfert de connaissance (L Cambon)</a:t>
            </a:r>
          </a:p>
          <a:p>
            <a:endParaRPr lang="fr-FR" sz="1800" dirty="0"/>
          </a:p>
          <a:p>
            <a:endParaRPr lang="fr-FR" altLang="fr-FR" dirty="0"/>
          </a:p>
          <a:p>
            <a:endParaRPr lang="fr-FR" sz="1800" dirty="0"/>
          </a:p>
          <a:p>
            <a:endParaRPr lang="fr-FR" dirty="0"/>
          </a:p>
        </p:txBody>
      </p:sp>
      <p:sp>
        <p:nvSpPr>
          <p:cNvPr id="4" name="Espace réservé du numéro de diapositive 3"/>
          <p:cNvSpPr>
            <a:spLocks noGrp="1"/>
          </p:cNvSpPr>
          <p:nvPr>
            <p:ph type="sldNum" sz="quarter" idx="12"/>
          </p:nvPr>
        </p:nvSpPr>
        <p:spPr/>
        <p:txBody>
          <a:bodyPr/>
          <a:lstStyle/>
          <a:p>
            <a:pPr>
              <a:defRPr/>
            </a:pPr>
            <a:fld id="{09DB438E-4064-443B-B223-5060557508F6}" type="slidenum">
              <a:rPr lang="fr-FR" altLang="fr-FR" smtClean="0"/>
              <a:pPr>
                <a:defRPr/>
              </a:pPr>
              <a:t>43</a:t>
            </a:fld>
            <a:endParaRPr lang="fr-FR" altLang="fr-FR"/>
          </a:p>
        </p:txBody>
      </p:sp>
    </p:spTree>
    <p:extLst>
      <p:ext uri="{BB962C8B-B14F-4D97-AF65-F5344CB8AC3E}">
        <p14:creationId xmlns:p14="http://schemas.microsoft.com/office/powerpoint/2010/main" val="12261407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Repenser l’évaluation </a:t>
            </a:r>
          </a:p>
        </p:txBody>
      </p:sp>
      <p:sp>
        <p:nvSpPr>
          <p:cNvPr id="3" name="Espace réservé du contenu 2"/>
          <p:cNvSpPr>
            <a:spLocks noGrp="1"/>
          </p:cNvSpPr>
          <p:nvPr>
            <p:ph idx="1"/>
          </p:nvPr>
        </p:nvSpPr>
        <p:spPr/>
        <p:txBody>
          <a:bodyPr>
            <a:normAutofit/>
          </a:bodyPr>
          <a:lstStyle/>
          <a:p>
            <a:pPr marL="0" indent="0">
              <a:buNone/>
            </a:pPr>
            <a:r>
              <a:rPr lang="fr-FR" dirty="0">
                <a:solidFill>
                  <a:srgbClr val="002060"/>
                </a:solidFill>
                <a:sym typeface="Wingdings" pitchFamily="2" charset="2"/>
              </a:rPr>
              <a:t> 1000 interventions pour 1 recherche = gisement inexploité </a:t>
            </a:r>
            <a:endParaRPr lang="fr-FR" sz="2400" dirty="0"/>
          </a:p>
          <a:p>
            <a:endParaRPr lang="fr-FR" dirty="0"/>
          </a:p>
          <a:p>
            <a:r>
              <a:rPr lang="fr-FR" sz="2400" dirty="0"/>
              <a:t>Importance des évaluations bien menées</a:t>
            </a:r>
            <a:endParaRPr lang="fr-FR" sz="2400" dirty="0">
              <a:solidFill>
                <a:srgbClr val="002060"/>
              </a:solidFill>
            </a:endParaRPr>
          </a:p>
          <a:p>
            <a:r>
              <a:rPr lang="fr-FR" sz="2400" dirty="0"/>
              <a:t>Apport des méthodes et des outils de la recherche</a:t>
            </a:r>
          </a:p>
          <a:p>
            <a:endParaRPr lang="fr-FR" sz="2400" dirty="0"/>
          </a:p>
          <a:p>
            <a:pPr marL="0" indent="0">
              <a:buNone/>
            </a:pPr>
            <a:r>
              <a:rPr lang="fr-FR" sz="2400" i="1" dirty="0"/>
              <a:t>L’association des chercheurs à l’évaluation permet une meilleure valorisation des expériences de terrain pour faire d’une connaissance produite dans un objectif contextuel, une connaissance généralisable et utile à d’autres</a:t>
            </a:r>
          </a:p>
          <a:p>
            <a:endParaRPr lang="fr-FR" dirty="0"/>
          </a:p>
        </p:txBody>
      </p:sp>
      <p:sp>
        <p:nvSpPr>
          <p:cNvPr id="4" name="Espace réservé du numéro de diapositive 3"/>
          <p:cNvSpPr>
            <a:spLocks noGrp="1"/>
          </p:cNvSpPr>
          <p:nvPr>
            <p:ph type="sldNum" sz="quarter" idx="12"/>
          </p:nvPr>
        </p:nvSpPr>
        <p:spPr/>
        <p:txBody>
          <a:bodyPr/>
          <a:lstStyle/>
          <a:p>
            <a:pPr>
              <a:defRPr/>
            </a:pPr>
            <a:fld id="{09DB438E-4064-443B-B223-5060557508F6}" type="slidenum">
              <a:rPr lang="fr-FR" altLang="fr-FR" smtClean="0"/>
              <a:pPr>
                <a:defRPr/>
              </a:pPr>
              <a:t>44</a:t>
            </a:fld>
            <a:endParaRPr lang="fr-FR" altLang="fr-FR"/>
          </a:p>
        </p:txBody>
      </p:sp>
    </p:spTree>
    <p:extLst>
      <p:ext uri="{BB962C8B-B14F-4D97-AF65-F5344CB8AC3E}">
        <p14:creationId xmlns:p14="http://schemas.microsoft.com/office/powerpoint/2010/main" val="36789185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3A2E14F-2F8A-6342-9A2E-E27B656DAE2C}"/>
              </a:ext>
            </a:extLst>
          </p:cNvPr>
          <p:cNvSpPr>
            <a:spLocks noGrp="1"/>
          </p:cNvSpPr>
          <p:nvPr>
            <p:ph idx="1"/>
          </p:nvPr>
        </p:nvSpPr>
        <p:spPr/>
        <p:txBody>
          <a:bodyPr/>
          <a:lstStyle/>
          <a:p>
            <a:pPr marL="0" indent="0">
              <a:buNone/>
            </a:pPr>
            <a:r>
              <a:rPr lang="fr-FR" dirty="0"/>
              <a:t>Des préalables et conditions à ce partenariat</a:t>
            </a:r>
          </a:p>
        </p:txBody>
      </p:sp>
      <p:sp>
        <p:nvSpPr>
          <p:cNvPr id="4" name="Espace réservé du numéro de diapositive 3">
            <a:extLst>
              <a:ext uri="{FF2B5EF4-FFF2-40B4-BE49-F238E27FC236}">
                <a16:creationId xmlns:a16="http://schemas.microsoft.com/office/drawing/2014/main" id="{0D099991-0BD8-EC44-93B7-B37064803377}"/>
              </a:ext>
            </a:extLst>
          </p:cNvPr>
          <p:cNvSpPr>
            <a:spLocks noGrp="1"/>
          </p:cNvSpPr>
          <p:nvPr>
            <p:ph type="sldNum" sz="quarter" idx="12"/>
          </p:nvPr>
        </p:nvSpPr>
        <p:spPr/>
        <p:txBody>
          <a:bodyPr/>
          <a:lstStyle/>
          <a:p>
            <a:pPr>
              <a:defRPr/>
            </a:pPr>
            <a:fld id="{09DB438E-4064-443B-B223-5060557508F6}" type="slidenum">
              <a:rPr lang="fr-FR" altLang="fr-FR" smtClean="0"/>
              <a:pPr>
                <a:defRPr/>
              </a:pPr>
              <a:t>45</a:t>
            </a:fld>
            <a:endParaRPr lang="fr-FR" altLang="fr-FR"/>
          </a:p>
        </p:txBody>
      </p:sp>
    </p:spTree>
    <p:extLst>
      <p:ext uri="{BB962C8B-B14F-4D97-AF65-F5344CB8AC3E}">
        <p14:creationId xmlns:p14="http://schemas.microsoft.com/office/powerpoint/2010/main" val="7419476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27382" y="104101"/>
            <a:ext cx="8319053" cy="1404234"/>
          </a:xfrm>
        </p:spPr>
        <p:txBody>
          <a:bodyPr>
            <a:normAutofit/>
          </a:bodyPr>
          <a:lstStyle/>
          <a:p>
            <a:r>
              <a:rPr lang="fr-FR" altLang="fr-FR" dirty="0"/>
              <a:t>Besoin d’apprendre à se connaitre, d’échanger, de travailler ensemble  </a:t>
            </a:r>
          </a:p>
        </p:txBody>
      </p:sp>
      <p:pic>
        <p:nvPicPr>
          <p:cNvPr id="4" name="Espace réservé du contenu 3"/>
          <p:cNvPicPr>
            <a:picLocks noGrp="1" noChangeAspect="1"/>
          </p:cNvPicPr>
          <p:nvPr>
            <p:ph idx="1"/>
          </p:nvPr>
        </p:nvPicPr>
        <p:blipFill>
          <a:blip r:embed="rId3"/>
          <a:stretch>
            <a:fillRect/>
          </a:stretch>
        </p:blipFill>
        <p:spPr>
          <a:xfrm>
            <a:off x="628650" y="1802763"/>
            <a:ext cx="1320431" cy="2513672"/>
          </a:xfrm>
          <a:prstGeom prst="rect">
            <a:avLst/>
          </a:prstGeom>
        </p:spPr>
      </p:pic>
      <p:sp>
        <p:nvSpPr>
          <p:cNvPr id="57348" name="Espace réservé du pied de page 1"/>
          <p:cNvSpPr>
            <a:spLocks noGrp="1"/>
          </p:cNvSpPr>
          <p:nvPr>
            <p:ph type="ftr" sz="quarter" idx="11"/>
          </p:nvPr>
        </p:nvSpPr>
        <p:spPr>
          <a:xfrm>
            <a:off x="4572000" y="6493656"/>
            <a:ext cx="4114800" cy="328613"/>
          </a:xfrm>
          <a:noFill/>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fr-FR" altLang="fr-FR" sz="1400" dirty="0">
                <a:latin typeface="Arial" panose="020B0604020202020204" pitchFamily="34" charset="0"/>
                <a:ea typeface="ＭＳ Ｐゴシック" panose="020B0600070205080204" pitchFamily="34" charset="-128"/>
              </a:rPr>
              <a:t>CFerron-Bordeaux-2018</a:t>
            </a:r>
          </a:p>
        </p:txBody>
      </p:sp>
      <p:pic>
        <p:nvPicPr>
          <p:cNvPr id="5" name="Image 4"/>
          <p:cNvPicPr>
            <a:picLocks noChangeAspect="1"/>
          </p:cNvPicPr>
          <p:nvPr/>
        </p:nvPicPr>
        <p:blipFill>
          <a:blip r:embed="rId4"/>
          <a:stretch>
            <a:fillRect/>
          </a:stretch>
        </p:blipFill>
        <p:spPr>
          <a:xfrm>
            <a:off x="2276478" y="1933131"/>
            <a:ext cx="926618" cy="1763438"/>
          </a:xfrm>
          <a:prstGeom prst="rect">
            <a:avLst/>
          </a:prstGeom>
        </p:spPr>
      </p:pic>
      <p:pic>
        <p:nvPicPr>
          <p:cNvPr id="6" name="Image 5"/>
          <p:cNvPicPr>
            <a:picLocks noChangeAspect="1"/>
          </p:cNvPicPr>
          <p:nvPr/>
        </p:nvPicPr>
        <p:blipFill>
          <a:blip r:embed="rId5"/>
          <a:stretch>
            <a:fillRect/>
          </a:stretch>
        </p:blipFill>
        <p:spPr>
          <a:xfrm>
            <a:off x="3684329" y="1725770"/>
            <a:ext cx="1389927" cy="2343516"/>
          </a:xfrm>
          <a:prstGeom prst="rect">
            <a:avLst/>
          </a:prstGeom>
        </p:spPr>
      </p:pic>
      <p:pic>
        <p:nvPicPr>
          <p:cNvPr id="7" name="Image 6"/>
          <p:cNvPicPr>
            <a:picLocks noChangeAspect="1"/>
          </p:cNvPicPr>
          <p:nvPr/>
        </p:nvPicPr>
        <p:blipFill>
          <a:blip r:embed="rId6"/>
          <a:stretch>
            <a:fillRect/>
          </a:stretch>
        </p:blipFill>
        <p:spPr>
          <a:xfrm>
            <a:off x="5243788" y="1754820"/>
            <a:ext cx="1297265" cy="2374453"/>
          </a:xfrm>
          <a:prstGeom prst="rect">
            <a:avLst/>
          </a:prstGeom>
        </p:spPr>
      </p:pic>
      <p:pic>
        <p:nvPicPr>
          <p:cNvPr id="8" name="Image 7"/>
          <p:cNvPicPr>
            <a:picLocks noChangeAspect="1"/>
          </p:cNvPicPr>
          <p:nvPr/>
        </p:nvPicPr>
        <p:blipFill>
          <a:blip r:embed="rId7"/>
          <a:stretch>
            <a:fillRect/>
          </a:stretch>
        </p:blipFill>
        <p:spPr>
          <a:xfrm>
            <a:off x="6008427" y="4160678"/>
            <a:ext cx="2514960" cy="2378234"/>
          </a:xfrm>
          <a:prstGeom prst="rect">
            <a:avLst/>
          </a:prstGeom>
        </p:spPr>
      </p:pic>
      <p:pic>
        <p:nvPicPr>
          <p:cNvPr id="9" name="Image 8"/>
          <p:cNvPicPr>
            <a:picLocks noChangeAspect="1"/>
          </p:cNvPicPr>
          <p:nvPr/>
        </p:nvPicPr>
        <p:blipFill>
          <a:blip r:embed="rId8"/>
          <a:stretch>
            <a:fillRect/>
          </a:stretch>
        </p:blipFill>
        <p:spPr>
          <a:xfrm>
            <a:off x="2110150" y="4071265"/>
            <a:ext cx="1343596" cy="2490469"/>
          </a:xfrm>
          <a:prstGeom prst="rect">
            <a:avLst/>
          </a:prstGeom>
        </p:spPr>
      </p:pic>
      <p:pic>
        <p:nvPicPr>
          <p:cNvPr id="10" name="Image 9"/>
          <p:cNvPicPr>
            <a:picLocks noChangeAspect="1"/>
          </p:cNvPicPr>
          <p:nvPr/>
        </p:nvPicPr>
        <p:blipFill>
          <a:blip r:embed="rId9"/>
          <a:stretch>
            <a:fillRect/>
          </a:stretch>
        </p:blipFill>
        <p:spPr>
          <a:xfrm>
            <a:off x="4172599" y="4316436"/>
            <a:ext cx="833957" cy="2157891"/>
          </a:xfrm>
          <a:prstGeom prst="rect">
            <a:avLst/>
          </a:prstGeom>
        </p:spPr>
      </p:pic>
      <p:pic>
        <p:nvPicPr>
          <p:cNvPr id="11" name="Image 10"/>
          <p:cNvPicPr>
            <a:picLocks noChangeAspect="1"/>
          </p:cNvPicPr>
          <p:nvPr/>
        </p:nvPicPr>
        <p:blipFill>
          <a:blip r:embed="rId10"/>
          <a:stretch>
            <a:fillRect/>
          </a:stretch>
        </p:blipFill>
        <p:spPr>
          <a:xfrm>
            <a:off x="7080161" y="1623756"/>
            <a:ext cx="1250934" cy="2382188"/>
          </a:xfrm>
          <a:prstGeom prst="rect">
            <a:avLst/>
          </a:prstGeom>
        </p:spPr>
      </p:pic>
      <p:pic>
        <p:nvPicPr>
          <p:cNvPr id="12" name="Image 11"/>
          <p:cNvPicPr>
            <a:picLocks noChangeAspect="1"/>
          </p:cNvPicPr>
          <p:nvPr/>
        </p:nvPicPr>
        <p:blipFill>
          <a:blip r:embed="rId11"/>
          <a:stretch>
            <a:fillRect/>
          </a:stretch>
        </p:blipFill>
        <p:spPr>
          <a:xfrm>
            <a:off x="702682" y="4533587"/>
            <a:ext cx="1169459" cy="2187888"/>
          </a:xfrm>
          <a:prstGeom prst="rect">
            <a:avLst/>
          </a:prstGeom>
        </p:spPr>
      </p:pic>
    </p:spTree>
    <p:extLst>
      <p:ext uri="{BB962C8B-B14F-4D97-AF65-F5344CB8AC3E}">
        <p14:creationId xmlns:p14="http://schemas.microsoft.com/office/powerpoint/2010/main" val="25512755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Besoin d’interfaces structurées </a:t>
            </a:r>
          </a:p>
        </p:txBody>
      </p:sp>
      <p:sp>
        <p:nvSpPr>
          <p:cNvPr id="3" name="Espace réservé du contenu 2"/>
          <p:cNvSpPr>
            <a:spLocks noGrp="1"/>
          </p:cNvSpPr>
          <p:nvPr>
            <p:ph idx="1"/>
          </p:nvPr>
        </p:nvSpPr>
        <p:spPr/>
        <p:txBody>
          <a:bodyPr/>
          <a:lstStyle/>
          <a:p>
            <a:pPr marL="0" indent="0">
              <a:buNone/>
            </a:pPr>
            <a:endParaRPr lang="fr-FR" sz="3200" dirty="0">
              <a:solidFill>
                <a:schemeClr val="tx2"/>
              </a:solidFill>
            </a:endParaRPr>
          </a:p>
          <a:p>
            <a:pPr marL="0" indent="0">
              <a:buNone/>
            </a:pPr>
            <a:r>
              <a:rPr lang="fr-FR" sz="3200" dirty="0">
                <a:solidFill>
                  <a:srgbClr val="FF0000"/>
                </a:solidFill>
              </a:rPr>
              <a:t>Cassiopée</a:t>
            </a:r>
          </a:p>
          <a:p>
            <a:pPr marL="0" indent="0">
              <a:buNone/>
            </a:pPr>
            <a:endParaRPr lang="fr-FR" sz="3200" dirty="0">
              <a:solidFill>
                <a:schemeClr val="tx2"/>
              </a:solidFill>
            </a:endParaRPr>
          </a:p>
          <a:p>
            <a:pPr marL="0" indent="0">
              <a:buNone/>
            </a:pPr>
            <a:r>
              <a:rPr lang="fr-FR" sz="3200" dirty="0">
                <a:solidFill>
                  <a:srgbClr val="0070C0"/>
                </a:solidFill>
              </a:rPr>
              <a:t>			Ireps</a:t>
            </a:r>
          </a:p>
          <a:p>
            <a:pPr marL="0" indent="0">
              <a:buNone/>
            </a:pPr>
            <a:r>
              <a:rPr lang="fr-FR" sz="3200" dirty="0">
                <a:solidFill>
                  <a:srgbClr val="7030A0"/>
                </a:solidFill>
              </a:rPr>
              <a:t>					</a:t>
            </a:r>
          </a:p>
          <a:p>
            <a:pPr marL="0" indent="0">
              <a:buNone/>
            </a:pPr>
            <a:r>
              <a:rPr lang="fr-FR" sz="3200" dirty="0">
                <a:solidFill>
                  <a:srgbClr val="7030A0"/>
                </a:solidFill>
              </a:rPr>
              <a:t>					Stratégie inter-professionnelle néo-aquitaine en prévention et promotion de la santé </a:t>
            </a:r>
          </a:p>
        </p:txBody>
      </p:sp>
      <p:sp>
        <p:nvSpPr>
          <p:cNvPr id="4" name="Espace réservé du numéro de diapositive 3"/>
          <p:cNvSpPr>
            <a:spLocks noGrp="1"/>
          </p:cNvSpPr>
          <p:nvPr>
            <p:ph type="sldNum" sz="quarter" idx="12"/>
          </p:nvPr>
        </p:nvSpPr>
        <p:spPr/>
        <p:txBody>
          <a:bodyPr/>
          <a:lstStyle/>
          <a:p>
            <a:pPr>
              <a:defRPr/>
            </a:pPr>
            <a:fld id="{09DB438E-4064-443B-B223-5060557508F6}" type="slidenum">
              <a:rPr lang="fr-FR" altLang="fr-FR" smtClean="0"/>
              <a:pPr>
                <a:defRPr/>
              </a:pPr>
              <a:t>47</a:t>
            </a:fld>
            <a:endParaRPr lang="fr-FR" altLang="fr-FR"/>
          </a:p>
        </p:txBody>
      </p:sp>
    </p:spTree>
    <p:extLst>
      <p:ext uri="{BB962C8B-B14F-4D97-AF65-F5344CB8AC3E}">
        <p14:creationId xmlns:p14="http://schemas.microsoft.com/office/powerpoint/2010/main" val="18451722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Résultat de recherche d'images pour &quot;knowledge transfer prevention humour&quot;"/>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24590" y="956505"/>
            <a:ext cx="6827146" cy="6068574"/>
          </a:xfrm>
          <a:prstGeom prst="rect">
            <a:avLst/>
          </a:prstGeom>
          <a:noFill/>
          <a:extLst>
            <a:ext uri="{909E8E84-426E-40DD-AFC4-6F175D3DCCD1}">
              <a14:hiddenFill xmlns:a14="http://schemas.microsoft.com/office/drawing/2010/main">
                <a:solidFill>
                  <a:srgbClr val="FFFFFF"/>
                </a:solidFill>
              </a14:hiddenFill>
            </a:ext>
          </a:extLst>
        </p:spPr>
      </p:pic>
      <p:sp>
        <p:nvSpPr>
          <p:cNvPr id="4" name="Espace réservé du pied de page 3"/>
          <p:cNvSpPr>
            <a:spLocks noGrp="1"/>
          </p:cNvSpPr>
          <p:nvPr>
            <p:ph type="ftr" sz="quarter" idx="11"/>
          </p:nvPr>
        </p:nvSpPr>
        <p:spPr>
          <a:xfrm>
            <a:off x="5136212" y="5982429"/>
            <a:ext cx="4114800" cy="328613"/>
          </a:xfrm>
        </p:spPr>
        <p:txBody>
          <a:bodyPr/>
          <a:lstStyle/>
          <a:p>
            <a:r>
              <a:rPr lang="fr-FR" dirty="0">
                <a:solidFill>
                  <a:schemeClr val="tx1"/>
                </a:solidFill>
              </a:rPr>
              <a:t>C Ferron</a:t>
            </a:r>
          </a:p>
        </p:txBody>
      </p:sp>
    </p:spTree>
    <p:extLst>
      <p:ext uri="{BB962C8B-B14F-4D97-AF65-F5344CB8AC3E}">
        <p14:creationId xmlns:p14="http://schemas.microsoft.com/office/powerpoint/2010/main" val="7289950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565668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2" name="Picture 6" descr="ScreenHunter_02 Jun">
            <a:extLst>
              <a:ext uri="{FF2B5EF4-FFF2-40B4-BE49-F238E27FC236}">
                <a16:creationId xmlns:a16="http://schemas.microsoft.com/office/drawing/2014/main" id="{E89497CB-2E51-4C74-844F-D61E681029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9669" y="1690563"/>
            <a:ext cx="3584575"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3" name="Picture 7" descr="ScreenHunter_01 Jun">
            <a:extLst>
              <a:ext uri="{FF2B5EF4-FFF2-40B4-BE49-F238E27FC236}">
                <a16:creationId xmlns:a16="http://schemas.microsoft.com/office/drawing/2014/main" id="{68CFD779-228A-4BEE-85E3-3D75B54523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9463" y="4365999"/>
            <a:ext cx="5029200" cy="210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4" name="TextBox 1">
            <a:extLst>
              <a:ext uri="{FF2B5EF4-FFF2-40B4-BE49-F238E27FC236}">
                <a16:creationId xmlns:a16="http://schemas.microsoft.com/office/drawing/2014/main" id="{5D27D9C6-7345-48B9-8C05-F6A03A45FDF9}"/>
              </a:ext>
            </a:extLst>
          </p:cNvPr>
          <p:cNvSpPr txBox="1">
            <a:spLocks noChangeArrowheads="1"/>
          </p:cNvSpPr>
          <p:nvPr/>
        </p:nvSpPr>
        <p:spPr bwMode="auto">
          <a:xfrm>
            <a:off x="1820863" y="4387850"/>
            <a:ext cx="603250" cy="3397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en-GB" altLang="en-US" sz="1600">
              <a:solidFill>
                <a:schemeClr val="bg1"/>
              </a:solidFill>
              <a:latin typeface="Comic Sans MS" panose="030F0702030302020204" pitchFamily="66" charset="0"/>
            </a:endParaRPr>
          </a:p>
        </p:txBody>
      </p:sp>
      <p:pic>
        <p:nvPicPr>
          <p:cNvPr id="73735" name="Picture 10">
            <a:extLst>
              <a:ext uri="{FF2B5EF4-FFF2-40B4-BE49-F238E27FC236}">
                <a16:creationId xmlns:a16="http://schemas.microsoft.com/office/drawing/2014/main" id="{A15A6456-4F60-4A0E-8D11-0DCA694878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6" y="1059237"/>
            <a:ext cx="3154362" cy="3306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3736" name="Picture 2">
            <a:extLst>
              <a:ext uri="{FF2B5EF4-FFF2-40B4-BE49-F238E27FC236}">
                <a16:creationId xmlns:a16="http://schemas.microsoft.com/office/drawing/2014/main" id="{3C3DF1B5-BBF5-438C-800F-A8740DA9618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91880" y="1250571"/>
            <a:ext cx="3036887" cy="316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737" name="Picture 11">
            <a:extLst>
              <a:ext uri="{FF2B5EF4-FFF2-40B4-BE49-F238E27FC236}">
                <a16:creationId xmlns:a16="http://schemas.microsoft.com/office/drawing/2014/main" id="{65845455-E35B-4F14-8062-7365D1D7315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50" y="4098926"/>
            <a:ext cx="3136900" cy="2792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3738" name="Rectangle 1">
            <a:extLst>
              <a:ext uri="{FF2B5EF4-FFF2-40B4-BE49-F238E27FC236}">
                <a16:creationId xmlns:a16="http://schemas.microsoft.com/office/drawing/2014/main" id="{74EFE24F-0A2D-4673-8177-E6C7A5CE7777}"/>
              </a:ext>
            </a:extLst>
          </p:cNvPr>
          <p:cNvSpPr>
            <a:spLocks noChangeArrowheads="1"/>
          </p:cNvSpPr>
          <p:nvPr/>
        </p:nvSpPr>
        <p:spPr bwMode="auto">
          <a:xfrm>
            <a:off x="6340475" y="6521450"/>
            <a:ext cx="2066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buClr>
                <a:schemeClr val="tx2"/>
              </a:buClr>
              <a:buSzPct val="90000"/>
              <a:buFont typeface="Symbol" panose="05050102010706020507" pitchFamily="18" charset="2"/>
              <a:buNone/>
            </a:pPr>
            <a:r>
              <a:rPr lang="en-GB" altLang="en-US">
                <a:cs typeface="Times New Roman" panose="02020603050405020304" pitchFamily="18" charset="0"/>
              </a:rPr>
              <a:t>David McDaid, 2013</a:t>
            </a:r>
          </a:p>
        </p:txBody>
      </p:sp>
      <p:sp>
        <p:nvSpPr>
          <p:cNvPr id="2" name="Titre 1"/>
          <p:cNvSpPr>
            <a:spLocks noGrp="1"/>
          </p:cNvSpPr>
          <p:nvPr>
            <p:ph type="title"/>
          </p:nvPr>
        </p:nvSpPr>
        <p:spPr>
          <a:xfrm>
            <a:off x="457200" y="332656"/>
            <a:ext cx="8229600" cy="990600"/>
          </a:xfrm>
        </p:spPr>
        <p:txBody>
          <a:bodyPr>
            <a:normAutofit fontScale="90000"/>
          </a:bodyPr>
          <a:lstStyle/>
          <a:p>
            <a:r>
              <a:rPr lang="fr-FR" dirty="0"/>
              <a:t>La PPS est (potentiellement) efficace et efficiente</a:t>
            </a:r>
          </a:p>
        </p:txBody>
      </p:sp>
    </p:spTree>
    <p:extLst>
      <p:ext uri="{BB962C8B-B14F-4D97-AF65-F5344CB8AC3E}">
        <p14:creationId xmlns:p14="http://schemas.microsoft.com/office/powerpoint/2010/main" val="3518381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Pourtant, des résultats </a:t>
            </a:r>
            <a:r>
              <a:rPr lang="fr-FR" dirty="0" err="1"/>
              <a:t>sub</a:t>
            </a:r>
            <a:r>
              <a:rPr lang="fr-FR" dirty="0"/>
              <a:t>-optimaux</a:t>
            </a:r>
          </a:p>
        </p:txBody>
      </p:sp>
      <p:sp>
        <p:nvSpPr>
          <p:cNvPr id="3" name="Espace réservé du contenu 2"/>
          <p:cNvSpPr>
            <a:spLocks noGrp="1"/>
          </p:cNvSpPr>
          <p:nvPr>
            <p:ph idx="1"/>
          </p:nvPr>
        </p:nvSpPr>
        <p:spPr/>
        <p:txBody>
          <a:bodyPr>
            <a:normAutofit/>
          </a:bodyPr>
          <a:lstStyle/>
          <a:p>
            <a:r>
              <a:rPr lang="fr-FR" dirty="0"/>
              <a:t>Si les résultats ne sont pas à la hauteur des enjeux, ce n’est pas par inefficacité de la prévention </a:t>
            </a:r>
            <a:r>
              <a:rPr lang="fr-FR" i="1" dirty="0"/>
              <a:t>per se</a:t>
            </a:r>
            <a:r>
              <a:rPr lang="fr-FR" dirty="0"/>
              <a:t>…</a:t>
            </a:r>
          </a:p>
          <a:p>
            <a:r>
              <a:rPr lang="fr-FR" dirty="0"/>
              <a:t>… mais par manque d’une démarche factuelle :</a:t>
            </a:r>
          </a:p>
          <a:p>
            <a:pPr lvl="1"/>
            <a:r>
              <a:rPr lang="fr-FR" dirty="0"/>
              <a:t>Les leviers les moins efficaces sont privilégiés (ex: information, ex: stratégies individuelles vs. environnementales)</a:t>
            </a:r>
          </a:p>
          <a:p>
            <a:pPr lvl="1"/>
            <a:r>
              <a:rPr lang="fr-FR" dirty="0"/>
              <a:t>Peu d’utilisation des leviers et interventions probants</a:t>
            </a:r>
          </a:p>
          <a:p>
            <a:pPr lvl="1"/>
            <a:r>
              <a:rPr lang="fr-FR" dirty="0"/>
              <a:t>Conditions et modalités d’implantations pas adaptées</a:t>
            </a:r>
          </a:p>
          <a:p>
            <a:r>
              <a:rPr lang="en-US" altLang="fr-FR" dirty="0">
                <a:ea typeface="ＭＳ Ｐゴシック" panose="020B0600070205080204" pitchFamily="34" charset="-128"/>
              </a:rPr>
              <a:t>Ex : </a:t>
            </a:r>
            <a:r>
              <a:rPr lang="en-US" altLang="fr-FR" dirty="0" err="1">
                <a:ea typeface="ＭＳ Ｐゴシック" panose="020B0600070205080204" pitchFamily="34" charset="-128"/>
              </a:rPr>
              <a:t>En</a:t>
            </a:r>
            <a:r>
              <a:rPr lang="en-US" altLang="fr-FR" dirty="0">
                <a:ea typeface="ＭＳ Ｐゴシック" panose="020B0600070205080204" pitchFamily="34" charset="-128"/>
              </a:rPr>
              <a:t> </a:t>
            </a:r>
            <a:r>
              <a:rPr lang="en-US" altLang="fr-FR" dirty="0" err="1">
                <a:ea typeface="ＭＳ Ｐゴシック" panose="020B0600070205080204" pitchFamily="34" charset="-128"/>
              </a:rPr>
              <a:t>Italie</a:t>
            </a:r>
            <a:r>
              <a:rPr lang="en-US" altLang="fr-FR" dirty="0">
                <a:ea typeface="ＭＳ Ｐゴシック" panose="020B0600070205080204" pitchFamily="34" charset="-128"/>
              </a:rPr>
              <a:t>, sur 1575 </a:t>
            </a:r>
            <a:r>
              <a:rPr lang="en-US" altLang="fr-FR" dirty="0" err="1">
                <a:ea typeface="ＭＳ Ｐゴシック" panose="020B0600070205080204" pitchFamily="34" charset="-128"/>
              </a:rPr>
              <a:t>programmes</a:t>
            </a:r>
            <a:r>
              <a:rPr lang="en-US" altLang="fr-FR" dirty="0">
                <a:ea typeface="ＭＳ Ｐゴシック" panose="020B0600070205080204" pitchFamily="34" charset="-128"/>
              </a:rPr>
              <a:t> de </a:t>
            </a:r>
            <a:r>
              <a:rPr lang="en-US" altLang="fr-FR" dirty="0" err="1">
                <a:ea typeface="ＭＳ Ｐゴシック" panose="020B0600070205080204" pitchFamily="34" charset="-128"/>
              </a:rPr>
              <a:t>prévention</a:t>
            </a:r>
            <a:r>
              <a:rPr lang="en-US" altLang="fr-FR" dirty="0">
                <a:ea typeface="ＭＳ Ｐゴシック" panose="020B0600070205080204" pitchFamily="34" charset="-128"/>
              </a:rPr>
              <a:t> </a:t>
            </a:r>
            <a:r>
              <a:rPr lang="en-US" altLang="fr-FR" dirty="0" err="1">
                <a:ea typeface="ＭＳ Ｐゴシック" panose="020B0600070205080204" pitchFamily="34" charset="-128"/>
              </a:rPr>
              <a:t>en</a:t>
            </a:r>
            <a:r>
              <a:rPr lang="en-US" altLang="fr-FR" dirty="0">
                <a:ea typeface="ＭＳ Ｐゴシック" panose="020B0600070205080204" pitchFamily="34" charset="-128"/>
              </a:rPr>
              <a:t> oeuvre </a:t>
            </a:r>
            <a:r>
              <a:rPr lang="en-US" altLang="fr-FR" dirty="0" err="1">
                <a:ea typeface="ＭＳ Ｐゴシック" panose="020B0600070205080204" pitchFamily="34" charset="-128"/>
              </a:rPr>
              <a:t>en</a:t>
            </a:r>
            <a:r>
              <a:rPr lang="en-US" altLang="fr-FR" dirty="0">
                <a:ea typeface="ＭＳ Ｐゴシック" panose="020B0600070205080204" pitchFamily="34" charset="-128"/>
              </a:rPr>
              <a:t> 2009, 1 </a:t>
            </a:r>
            <a:r>
              <a:rPr lang="en-US" altLang="fr-FR" dirty="0" err="1">
                <a:ea typeface="ＭＳ Ｐゴシック" panose="020B0600070205080204" pitchFamily="34" charset="-128"/>
              </a:rPr>
              <a:t>seulement</a:t>
            </a:r>
            <a:r>
              <a:rPr lang="en-US" altLang="fr-FR" dirty="0">
                <a:ea typeface="ＭＳ Ｐゴシック" panose="020B0600070205080204" pitchFamily="34" charset="-128"/>
              </a:rPr>
              <a:t> </a:t>
            </a:r>
            <a:r>
              <a:rPr lang="en-US" altLang="fr-FR" dirty="0" err="1">
                <a:ea typeface="ＭＳ Ｐゴシック" panose="020B0600070205080204" pitchFamily="34" charset="-128"/>
              </a:rPr>
              <a:t>avait</a:t>
            </a:r>
            <a:r>
              <a:rPr lang="en-US" altLang="fr-FR" dirty="0">
                <a:ea typeface="ＭＳ Ｐゴシック" panose="020B0600070205080204" pitchFamily="34" charset="-128"/>
              </a:rPr>
              <a:t> des </a:t>
            </a:r>
            <a:r>
              <a:rPr lang="en-US" altLang="fr-FR" dirty="0" err="1">
                <a:ea typeface="ＭＳ Ｐゴシック" panose="020B0600070205080204" pitchFamily="34" charset="-128"/>
              </a:rPr>
              <a:t>preuves</a:t>
            </a:r>
            <a:r>
              <a:rPr lang="en-US" altLang="fr-FR" dirty="0">
                <a:ea typeface="ＭＳ Ｐゴシック" panose="020B0600070205080204" pitchFamily="34" charset="-128"/>
              </a:rPr>
              <a:t> </a:t>
            </a:r>
            <a:r>
              <a:rPr lang="en-US" altLang="fr-FR" dirty="0" err="1">
                <a:ea typeface="ＭＳ Ｐゴシック" panose="020B0600070205080204" pitchFamily="34" charset="-128"/>
              </a:rPr>
              <a:t>d</a:t>
            </a:r>
            <a:r>
              <a:rPr lang="en-US" altLang="en-GB" dirty="0" err="1">
                <a:ea typeface="ＭＳ Ｐゴシック" panose="020B0600070205080204" pitchFamily="34" charset="-128"/>
              </a:rPr>
              <a:t>’</a:t>
            </a:r>
            <a:r>
              <a:rPr lang="en-US" altLang="fr-FR" dirty="0" err="1">
                <a:ea typeface="ＭＳ Ｐゴシック" panose="020B0600070205080204" pitchFamily="34" charset="-128"/>
              </a:rPr>
              <a:t>efficacité</a:t>
            </a:r>
            <a:r>
              <a:rPr lang="en-US" altLang="fr-FR" dirty="0">
                <a:ea typeface="ＭＳ Ｐゴシック" panose="020B0600070205080204" pitchFamily="34" charset="-128"/>
              </a:rPr>
              <a:t> </a:t>
            </a:r>
            <a:r>
              <a:rPr lang="en-US" altLang="fr-FR" sz="1600" dirty="0">
                <a:ea typeface="ＭＳ Ｐゴシック" panose="020B0600070205080204" pitchFamily="34" charset="-128"/>
              </a:rPr>
              <a:t>(</a:t>
            </a:r>
            <a:r>
              <a:rPr lang="en-US" altLang="fr-FR" sz="1600" dirty="0" err="1">
                <a:ea typeface="ＭＳ Ｐゴシック" panose="020B0600070205080204" pitchFamily="34" charset="-128"/>
              </a:rPr>
              <a:t>Arwidson</a:t>
            </a:r>
            <a:r>
              <a:rPr lang="en-US" altLang="fr-FR" sz="1600" dirty="0">
                <a:ea typeface="ＭＳ Ｐゴシック" panose="020B0600070205080204" pitchFamily="34" charset="-128"/>
              </a:rPr>
              <a:t> </a:t>
            </a:r>
            <a:r>
              <a:rPr lang="en-US" altLang="fr-FR" sz="1600" dirty="0" err="1">
                <a:ea typeface="ＭＳ Ｐゴシック" panose="020B0600070205080204" pitchFamily="34" charset="-128"/>
              </a:rPr>
              <a:t>citant</a:t>
            </a:r>
            <a:r>
              <a:rPr lang="en-US" altLang="fr-FR" sz="1600" dirty="0">
                <a:ea typeface="ＭＳ Ｐゴシック" panose="020B0600070205080204" pitchFamily="34" charset="-128"/>
              </a:rPr>
              <a:t> </a:t>
            </a:r>
            <a:r>
              <a:rPr lang="en-US" altLang="fr-FR" sz="1600" dirty="0" err="1">
                <a:ea typeface="ＭＳ Ｐゴシック" panose="020B0600070205080204" pitchFamily="34" charset="-128"/>
              </a:rPr>
              <a:t>Faggiano</a:t>
            </a:r>
            <a:r>
              <a:rPr lang="en-US" altLang="fr-FR" sz="1600" dirty="0">
                <a:ea typeface="ＭＳ Ｐゴシック" panose="020B0600070205080204" pitchFamily="34" charset="-128"/>
              </a:rPr>
              <a:t>)</a:t>
            </a:r>
          </a:p>
          <a:p>
            <a:pPr marL="0" indent="0">
              <a:buNone/>
            </a:pPr>
            <a:endParaRPr lang="fr-FR" dirty="0"/>
          </a:p>
        </p:txBody>
      </p:sp>
      <p:sp>
        <p:nvSpPr>
          <p:cNvPr id="4" name="Espace réservé du numéro de diapositive 3"/>
          <p:cNvSpPr>
            <a:spLocks noGrp="1"/>
          </p:cNvSpPr>
          <p:nvPr>
            <p:ph type="sldNum" sz="quarter" idx="12"/>
          </p:nvPr>
        </p:nvSpPr>
        <p:spPr/>
        <p:txBody>
          <a:bodyPr/>
          <a:lstStyle/>
          <a:p>
            <a:pPr>
              <a:defRPr/>
            </a:pPr>
            <a:fld id="{09DB438E-4064-443B-B223-5060557508F6}" type="slidenum">
              <a:rPr lang="fr-FR" altLang="fr-FR" smtClean="0"/>
              <a:pPr>
                <a:defRPr/>
              </a:pPr>
              <a:t>6</a:t>
            </a:fld>
            <a:endParaRPr lang="fr-FR" altLang="fr-FR"/>
          </a:p>
        </p:txBody>
      </p:sp>
    </p:spTree>
    <p:extLst>
      <p:ext uri="{BB962C8B-B14F-4D97-AF65-F5344CB8AC3E}">
        <p14:creationId xmlns:p14="http://schemas.microsoft.com/office/powerpoint/2010/main" val="3144565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defRPr/>
            </a:pPr>
            <a:r>
              <a:rPr lang="fr-CA" dirty="0"/>
              <a:t>Principales sources de connaissances</a:t>
            </a:r>
            <a:endParaRPr lang="fr-FR" dirty="0"/>
          </a:p>
        </p:txBody>
      </p:sp>
      <p:sp>
        <p:nvSpPr>
          <p:cNvPr id="3" name="Espace réservé du contenu 2"/>
          <p:cNvSpPr>
            <a:spLocks noGrp="1"/>
          </p:cNvSpPr>
          <p:nvPr>
            <p:ph idx="1"/>
          </p:nvPr>
        </p:nvSpPr>
        <p:spPr>
          <a:xfrm>
            <a:off x="457200" y="1773238"/>
            <a:ext cx="8229600" cy="4525962"/>
          </a:xfrm>
        </p:spPr>
        <p:txBody>
          <a:bodyPr>
            <a:normAutofit lnSpcReduction="10000"/>
          </a:bodyPr>
          <a:lstStyle/>
          <a:p>
            <a:pPr marL="0" indent="0">
              <a:buNone/>
              <a:defRPr/>
            </a:pPr>
            <a:endParaRPr lang="fr-CA" dirty="0"/>
          </a:p>
          <a:p>
            <a:pPr>
              <a:buClr>
                <a:schemeClr val="accent6">
                  <a:lumMod val="75000"/>
                </a:schemeClr>
              </a:buClr>
              <a:buFont typeface="Arial" pitchFamily="34" charset="0"/>
              <a:buChar char="•"/>
              <a:defRPr/>
            </a:pPr>
            <a:r>
              <a:rPr lang="fr-CA" dirty="0"/>
              <a:t>Mon expérience de travail				92%</a:t>
            </a:r>
          </a:p>
          <a:p>
            <a:pPr>
              <a:buClr>
                <a:schemeClr val="accent6">
                  <a:lumMod val="75000"/>
                </a:schemeClr>
              </a:buClr>
              <a:buFont typeface="Arial" pitchFamily="34" charset="0"/>
              <a:buChar char="•"/>
              <a:defRPr/>
            </a:pPr>
            <a:r>
              <a:rPr lang="fr-CA" dirty="0"/>
              <a:t>Des discussions d’équipe				</a:t>
            </a:r>
            <a:r>
              <a:rPr lang="fr-FR" dirty="0"/>
              <a:t>	</a:t>
            </a:r>
            <a:r>
              <a:rPr lang="fr-CA" dirty="0"/>
              <a:t>81%</a:t>
            </a:r>
          </a:p>
          <a:p>
            <a:pPr>
              <a:buClr>
                <a:schemeClr val="accent6">
                  <a:lumMod val="75000"/>
                </a:schemeClr>
              </a:buClr>
              <a:buFont typeface="Arial" pitchFamily="34" charset="0"/>
              <a:buChar char="•"/>
              <a:defRPr/>
            </a:pPr>
            <a:r>
              <a:rPr lang="fr-CA" dirty="0"/>
              <a:t>La consultation d’un collègue expérimenté		80%</a:t>
            </a:r>
          </a:p>
          <a:p>
            <a:pPr>
              <a:buClr>
                <a:schemeClr val="accent6">
                  <a:lumMod val="75000"/>
                </a:schemeClr>
              </a:buClr>
              <a:buFont typeface="Arial" pitchFamily="34" charset="0"/>
              <a:buChar char="•"/>
              <a:defRPr/>
            </a:pPr>
            <a:r>
              <a:rPr lang="fr-CA" dirty="0"/>
              <a:t>Les outils disponibles fondés sur les données probantes (ex. guides de pratique, référentiels)	                     </a:t>
            </a:r>
            <a:r>
              <a:rPr lang="fr-FR" dirty="0"/>
              <a:t>	</a:t>
            </a:r>
            <a:r>
              <a:rPr lang="fr-CA" dirty="0"/>
              <a:t>48%</a:t>
            </a:r>
          </a:p>
          <a:p>
            <a:pPr>
              <a:buClr>
                <a:schemeClr val="accent6">
                  <a:lumMod val="75000"/>
                </a:schemeClr>
              </a:buClr>
              <a:buFont typeface="Arial" pitchFamily="34" charset="0"/>
              <a:buChar char="•"/>
              <a:defRPr/>
            </a:pPr>
            <a:r>
              <a:rPr lang="fr-CA" dirty="0"/>
              <a:t>Des résultats de recherche publiés			14%</a:t>
            </a:r>
          </a:p>
          <a:p>
            <a:pPr>
              <a:buClr>
                <a:schemeClr val="accent6">
                  <a:lumMod val="75000"/>
                </a:schemeClr>
              </a:buClr>
              <a:buFont typeface="Arial" pitchFamily="34" charset="0"/>
              <a:buChar char="•"/>
              <a:defRPr/>
            </a:pPr>
            <a:endParaRPr lang="fr-CA" dirty="0"/>
          </a:p>
          <a:p>
            <a:pPr>
              <a:buClr>
                <a:schemeClr val="accent6">
                  <a:lumMod val="75000"/>
                </a:schemeClr>
              </a:buClr>
              <a:buFont typeface="Arial" pitchFamily="34" charset="0"/>
              <a:buChar char="•"/>
              <a:defRPr/>
            </a:pPr>
            <a:endParaRPr lang="fr-CA" dirty="0"/>
          </a:p>
          <a:p>
            <a:pPr>
              <a:buFont typeface="Arial" pitchFamily="34" charset="0"/>
              <a:buChar char="•"/>
              <a:defRPr/>
            </a:pPr>
            <a:endParaRPr lang="fr-CA" dirty="0"/>
          </a:p>
          <a:p>
            <a:pPr marL="0" indent="0" algn="r">
              <a:buNone/>
              <a:defRPr/>
            </a:pPr>
            <a:r>
              <a:rPr lang="fr-CA" dirty="0"/>
              <a:t>Tiré de Chagnon et al. 2013 (N=2223)</a:t>
            </a:r>
          </a:p>
          <a:p>
            <a:pPr>
              <a:buFont typeface="Arial" pitchFamily="34" charset="0"/>
              <a:buChar char="•"/>
              <a:defRPr/>
            </a:pPr>
            <a:endParaRPr lang="fr-CA" dirty="0"/>
          </a:p>
        </p:txBody>
      </p:sp>
      <p:sp>
        <p:nvSpPr>
          <p:cNvPr id="4" name="Espace réservé du numéro de diapositive 3"/>
          <p:cNvSpPr>
            <a:spLocks noGrp="1"/>
          </p:cNvSpPr>
          <p:nvPr>
            <p:ph type="sldNum" sz="quarter" idx="12"/>
          </p:nvPr>
        </p:nvSpPr>
        <p:spPr/>
        <p:txBody>
          <a:bodyPr>
            <a:normAutofit/>
          </a:bodyPr>
          <a:lstStyle/>
          <a:p>
            <a:pPr>
              <a:defRPr/>
            </a:pPr>
            <a:fld id="{34DA06FA-F31C-4012-8409-8B4A5746B6C2}" type="slidenum">
              <a:rPr lang="fr-FR" smtClean="0"/>
              <a:pPr>
                <a:defRPr/>
              </a:pPr>
              <a:t>7</a:t>
            </a:fld>
            <a:endParaRPr lang="fr-FR"/>
          </a:p>
        </p:txBody>
      </p:sp>
    </p:spTree>
    <p:extLst>
      <p:ext uri="{BB962C8B-B14F-4D97-AF65-F5344CB8AC3E}">
        <p14:creationId xmlns:p14="http://schemas.microsoft.com/office/powerpoint/2010/main" val="192963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endParaRPr lang="en-US" altLang="fr-FR" sz="1600" dirty="0">
              <a:ea typeface="ＭＳ Ｐゴシック" panose="020B0600070205080204" pitchFamily="34" charset="-128"/>
            </a:endParaRPr>
          </a:p>
          <a:p>
            <a:pPr marL="0" indent="0">
              <a:buNone/>
            </a:pPr>
            <a:r>
              <a:rPr lang="fr-FR" dirty="0">
                <a:sym typeface="Wingdings" panose="05000000000000000000" pitchFamily="2" charset="2"/>
              </a:rPr>
              <a:t> les preuves existent, il est indispensable de se les approprier</a:t>
            </a:r>
            <a:endParaRPr lang="fr-FR" dirty="0"/>
          </a:p>
          <a:p>
            <a:pPr marL="0" indent="0">
              <a:buNone/>
            </a:pPr>
            <a:r>
              <a:rPr lang="fr-FR" dirty="0">
                <a:sym typeface="Wingdings" panose="05000000000000000000" pitchFamily="2" charset="2"/>
              </a:rPr>
              <a:t> enjeux majeurs de l’utilisation des données probantes en prévention</a:t>
            </a:r>
            <a:endParaRPr lang="fr-FR" dirty="0"/>
          </a:p>
          <a:p>
            <a:endParaRPr lang="fr-FR" dirty="0"/>
          </a:p>
        </p:txBody>
      </p:sp>
      <p:sp>
        <p:nvSpPr>
          <p:cNvPr id="4" name="Espace réservé du numéro de diapositive 3"/>
          <p:cNvSpPr>
            <a:spLocks noGrp="1"/>
          </p:cNvSpPr>
          <p:nvPr>
            <p:ph type="sldNum" sz="quarter" idx="12"/>
          </p:nvPr>
        </p:nvSpPr>
        <p:spPr/>
        <p:txBody>
          <a:bodyPr/>
          <a:lstStyle/>
          <a:p>
            <a:pPr>
              <a:defRPr/>
            </a:pPr>
            <a:fld id="{09DB438E-4064-443B-B223-5060557508F6}" type="slidenum">
              <a:rPr lang="fr-FR" altLang="fr-FR" smtClean="0"/>
              <a:pPr>
                <a:defRPr/>
              </a:pPr>
              <a:t>8</a:t>
            </a:fld>
            <a:endParaRPr lang="fr-FR" altLang="fr-FR"/>
          </a:p>
        </p:txBody>
      </p:sp>
    </p:spTree>
    <p:extLst>
      <p:ext uri="{BB962C8B-B14F-4D97-AF65-F5344CB8AC3E}">
        <p14:creationId xmlns:p14="http://schemas.microsoft.com/office/powerpoint/2010/main" val="1723988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6DA754-8148-495A-9C57-60975D4718FF}"/>
              </a:ext>
            </a:extLst>
          </p:cNvPr>
          <p:cNvSpPr>
            <a:spLocks noGrp="1"/>
          </p:cNvSpPr>
          <p:nvPr>
            <p:ph type="title"/>
          </p:nvPr>
        </p:nvSpPr>
        <p:spPr/>
        <p:txBody>
          <a:bodyPr>
            <a:noAutofit/>
          </a:bodyPr>
          <a:lstStyle/>
          <a:p>
            <a:pPr>
              <a:defRPr/>
            </a:pPr>
            <a:r>
              <a:rPr lang="fr-FR" sz="2800" dirty="0">
                <a:solidFill>
                  <a:srgbClr val="7B9899"/>
                </a:solidFill>
              </a:rPr>
              <a:t>Appuyer son action sur les données probantes contribue à :</a:t>
            </a:r>
          </a:p>
        </p:txBody>
      </p:sp>
      <p:sp>
        <p:nvSpPr>
          <p:cNvPr id="13315" name="Espace réservé du contenu 2">
            <a:extLst>
              <a:ext uri="{FF2B5EF4-FFF2-40B4-BE49-F238E27FC236}">
                <a16:creationId xmlns:a16="http://schemas.microsoft.com/office/drawing/2014/main" id="{C9086A7F-EEC5-409B-991E-3346BD92DC8F}"/>
              </a:ext>
            </a:extLst>
          </p:cNvPr>
          <p:cNvSpPr>
            <a:spLocks noGrp="1"/>
          </p:cNvSpPr>
          <p:nvPr>
            <p:ph idx="1"/>
          </p:nvPr>
        </p:nvSpPr>
        <p:spPr/>
        <p:txBody>
          <a:bodyPr/>
          <a:lstStyle/>
          <a:p>
            <a:pPr algn="just">
              <a:lnSpc>
                <a:spcPct val="150000"/>
              </a:lnSpc>
              <a:defRPr/>
            </a:pPr>
            <a:r>
              <a:rPr lang="fr-FR" altLang="fr-FR" b="1" dirty="0"/>
              <a:t>Etre plus efficace</a:t>
            </a:r>
          </a:p>
          <a:p>
            <a:pPr lvl="1" algn="just">
              <a:lnSpc>
                <a:spcPct val="150000"/>
              </a:lnSpc>
              <a:defRPr/>
            </a:pPr>
            <a:r>
              <a:rPr lang="fr-FR" altLang="fr-FR" dirty="0"/>
              <a:t>Faire ce qui est </a:t>
            </a:r>
            <a:r>
              <a:rPr lang="fr-FR" altLang="fr-FR" b="1" dirty="0">
                <a:solidFill>
                  <a:schemeClr val="tx2">
                    <a:lumMod val="75000"/>
                  </a:schemeClr>
                </a:solidFill>
              </a:rPr>
              <a:t>potentiellement efficace </a:t>
            </a:r>
            <a:r>
              <a:rPr lang="fr-FR" altLang="fr-FR" dirty="0"/>
              <a:t>et </a:t>
            </a:r>
            <a:r>
              <a:rPr lang="fr-FR" altLang="fr-FR" b="1" dirty="0">
                <a:solidFill>
                  <a:schemeClr val="tx2">
                    <a:lumMod val="75000"/>
                  </a:schemeClr>
                </a:solidFill>
              </a:rPr>
              <a:t>non nuisible</a:t>
            </a:r>
          </a:p>
          <a:p>
            <a:pPr lvl="1" algn="just">
              <a:lnSpc>
                <a:spcPct val="150000"/>
              </a:lnSpc>
              <a:defRPr/>
            </a:pPr>
            <a:r>
              <a:rPr lang="fr-FR" altLang="fr-FR" dirty="0"/>
              <a:t>Favoriser la </a:t>
            </a:r>
            <a:r>
              <a:rPr lang="fr-FR" altLang="fr-FR" b="1" dirty="0">
                <a:solidFill>
                  <a:schemeClr val="tx2">
                    <a:lumMod val="75000"/>
                  </a:schemeClr>
                </a:solidFill>
              </a:rPr>
              <a:t>meilleure utilisation possible des fonds </a:t>
            </a:r>
            <a:r>
              <a:rPr lang="fr-FR" altLang="fr-FR" dirty="0"/>
              <a:t>publics</a:t>
            </a:r>
          </a:p>
          <a:p>
            <a:pPr marL="274637" lvl="1" indent="0" algn="just">
              <a:lnSpc>
                <a:spcPct val="150000"/>
              </a:lnSpc>
              <a:buFont typeface="Arial" panose="020B0604020202020204" pitchFamily="34" charset="0"/>
              <a:buNone/>
              <a:defRPr/>
            </a:pPr>
            <a:r>
              <a:rPr lang="fr-FR" altLang="fr-FR" dirty="0">
                <a:sym typeface="Wingdings" panose="05000000000000000000" pitchFamily="2" charset="2"/>
              </a:rPr>
              <a:t> </a:t>
            </a:r>
            <a:r>
              <a:rPr lang="fr-FR" altLang="fr-FR" dirty="0"/>
              <a:t>C’est une </a:t>
            </a:r>
            <a:r>
              <a:rPr lang="fr-FR" altLang="fr-FR" dirty="0">
                <a:solidFill>
                  <a:schemeClr val="tx2">
                    <a:lumMod val="75000"/>
                  </a:schemeClr>
                </a:solidFill>
              </a:rPr>
              <a:t>question éthique </a:t>
            </a:r>
            <a:r>
              <a:rPr lang="fr-FR" altLang="fr-FR" dirty="0"/>
              <a:t>: une démarche non probante peut être une démarche inutile, inefficiente, voire délétère </a:t>
            </a:r>
          </a:p>
          <a:p>
            <a:pPr algn="just">
              <a:lnSpc>
                <a:spcPct val="150000"/>
              </a:lnSpc>
              <a:defRPr/>
            </a:pPr>
            <a:endParaRPr lang="fr-FR" altLang="fr-FR"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té">
  <a:themeElements>
    <a:clrScheme name="Clarté">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que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té">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larté">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504</TotalTime>
  <Words>2367</Words>
  <Application>Microsoft Office PowerPoint</Application>
  <PresentationFormat>Affichage à l'écran (4:3)</PresentationFormat>
  <Paragraphs>301</Paragraphs>
  <Slides>49</Slides>
  <Notes>14</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49</vt:i4>
      </vt:variant>
    </vt:vector>
  </HeadingPairs>
  <TitlesOfParts>
    <vt:vector size="60" baseType="lpstr">
      <vt:lpstr>Alegreya-Bold</vt:lpstr>
      <vt:lpstr>Alegreya-Regular</vt:lpstr>
      <vt:lpstr>AlegreyaSansSC-Regular</vt:lpstr>
      <vt:lpstr>AlegreyaSC-Bold</vt:lpstr>
      <vt:lpstr>Arial</vt:lpstr>
      <vt:lpstr>Arial Black</vt:lpstr>
      <vt:lpstr>Calibri</vt:lpstr>
      <vt:lpstr>Comic Sans MS</vt:lpstr>
      <vt:lpstr>Symbol</vt:lpstr>
      <vt:lpstr>Wingdings</vt:lpstr>
      <vt:lpstr>Clarté</vt:lpstr>
      <vt:lpstr>Données probantes en Promotion de la sante Les enjeux des collaborations chercheurs/acteurs</vt:lpstr>
      <vt:lpstr>POURQUOI LA DEMARCHE probante?</vt:lpstr>
      <vt:lpstr>Renforcer la PPS est une priorité de la politique de santé</vt:lpstr>
      <vt:lpstr>Présentation PowerPoint</vt:lpstr>
      <vt:lpstr>La PPS est (potentiellement) efficace et efficiente</vt:lpstr>
      <vt:lpstr>Pourtant, des résultats sub-optimaux</vt:lpstr>
      <vt:lpstr>Principales sources de connaissances</vt:lpstr>
      <vt:lpstr>Présentation PowerPoint</vt:lpstr>
      <vt:lpstr>Appuyer son action sur les données probantes contribue à :</vt:lpstr>
      <vt:lpstr>Evolution du taux de MSN en France  (BEH N°3-4 2008)</vt:lpstr>
      <vt:lpstr>Evolution du taux de MSN en France  (BEH N°3-4 2008)</vt:lpstr>
      <vt:lpstr>Présentation PowerPoint</vt:lpstr>
      <vt:lpstr>Evolution du taux de MSN en France  (BEH N°3-4 2008)</vt:lpstr>
      <vt:lpstr>Présentation PowerPoint</vt:lpstr>
      <vt:lpstr>Présentation PowerPoint</vt:lpstr>
      <vt:lpstr>Appuyer son action sur les données probantes contribue à :</vt:lpstr>
      <vt:lpstr>Appuyer son action sur les données probantes contribue à :</vt:lpstr>
      <vt:lpstr>Qu’est ce qu’une démarche probante?</vt:lpstr>
      <vt:lpstr>Les preuves (ou données probantes)</vt:lpstr>
      <vt:lpstr>La démarche probante est définie comme :</vt:lpstr>
      <vt:lpstr>La démarche probante</vt:lpstr>
      <vt:lpstr>Présentation PowerPoint</vt:lpstr>
      <vt:lpstr>La démarche probante en pratique</vt:lpstr>
      <vt:lpstr>L’EBHP intervient à trois niveaux</vt:lpstr>
      <vt:lpstr>Présentation PowerPoint</vt:lpstr>
      <vt:lpstr>L’EBHP intervient à trois niveaux</vt:lpstr>
      <vt:lpstr>Présentation PowerPoint</vt:lpstr>
      <vt:lpstr>L’EBHP intervient à trois niveaux</vt:lpstr>
      <vt:lpstr>Présentation PowerPoint</vt:lpstr>
      <vt:lpstr>Présentation PowerPoint</vt:lpstr>
      <vt:lpstr>Présentation PowerPoint</vt:lpstr>
      <vt:lpstr>Données probantes/que faire </vt:lpstr>
      <vt:lpstr>Présentation PowerPoint</vt:lpstr>
      <vt:lpstr>Ce que la démarche probante n’est pas </vt:lpstr>
      <vt:lpstr>Meilleure preuve possible </vt:lpstr>
      <vt:lpstr>Transposition « clef en main »/ standardisation</vt:lpstr>
      <vt:lpstr>Efficacité à tout prix </vt:lpstr>
      <vt:lpstr>CHERCHEURS/ACTEURS</vt:lpstr>
      <vt:lpstr>Produire des données probantes sur les intervention est indispensable</vt:lpstr>
      <vt:lpstr>Présentation PowerPoint</vt:lpstr>
      <vt:lpstr>Recherche et fonctions de PS sont complémentaires</vt:lpstr>
      <vt:lpstr>Respecter les spécificités </vt:lpstr>
      <vt:lpstr>Repenser la recherche</vt:lpstr>
      <vt:lpstr>Repenser l’évaluation </vt:lpstr>
      <vt:lpstr>Présentation PowerPoint</vt:lpstr>
      <vt:lpstr>Besoin d’apprendre à se connaitre, d’échanger, de travailler ensemble  </vt:lpstr>
      <vt:lpstr>Besoin d’interfaces structurées </vt:lpstr>
      <vt:lpstr>Présentation PowerPoint</vt:lpstr>
      <vt:lpstr>Présentation PowerPoint</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nancy</dc:creator>
  <cp:lastModifiedBy>Plateforme ETHNA</cp:lastModifiedBy>
  <cp:revision>317</cp:revision>
  <cp:lastPrinted>2019-01-07T12:57:19Z</cp:lastPrinted>
  <dcterms:created xsi:type="dcterms:W3CDTF">2012-12-08T09:50:29Z</dcterms:created>
  <dcterms:modified xsi:type="dcterms:W3CDTF">2023-06-28T13:58:48Z</dcterms:modified>
</cp:coreProperties>
</file>